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61" r:id="rId2"/>
    <p:sldMasterId id="2147483866" r:id="rId3"/>
    <p:sldMasterId id="2147483896" r:id="rId4"/>
    <p:sldMasterId id="2147483956" r:id="rId5"/>
    <p:sldMasterId id="2147484043" r:id="rId6"/>
  </p:sldMasterIdLst>
  <p:notesMasterIdLst>
    <p:notesMasterId r:id="rId46"/>
  </p:notesMasterIdLst>
  <p:handoutMasterIdLst>
    <p:handoutMasterId r:id="rId47"/>
  </p:handoutMasterIdLst>
  <p:sldIdLst>
    <p:sldId id="321" r:id="rId7"/>
    <p:sldId id="302" r:id="rId8"/>
    <p:sldId id="303" r:id="rId9"/>
    <p:sldId id="322" r:id="rId10"/>
    <p:sldId id="326" r:id="rId11"/>
    <p:sldId id="325" r:id="rId12"/>
    <p:sldId id="304" r:id="rId13"/>
    <p:sldId id="323" r:id="rId14"/>
    <p:sldId id="305" r:id="rId15"/>
    <p:sldId id="324" r:id="rId16"/>
    <p:sldId id="306" r:id="rId17"/>
    <p:sldId id="329" r:id="rId18"/>
    <p:sldId id="330" r:id="rId19"/>
    <p:sldId id="332" r:id="rId20"/>
    <p:sldId id="340" r:id="rId21"/>
    <p:sldId id="339" r:id="rId22"/>
    <p:sldId id="338" r:id="rId23"/>
    <p:sldId id="359" r:id="rId24"/>
    <p:sldId id="313" r:id="rId25"/>
    <p:sldId id="317" r:id="rId26"/>
    <p:sldId id="336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54" r:id="rId41"/>
    <p:sldId id="355" r:id="rId42"/>
    <p:sldId id="356" r:id="rId43"/>
    <p:sldId id="357" r:id="rId44"/>
    <p:sldId id="358" r:id="rId45"/>
  </p:sldIdLst>
  <p:sldSz cx="9144000" cy="6858000" type="screen4x3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DA1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4560" autoAdjust="0"/>
  </p:normalViewPr>
  <p:slideViewPr>
    <p:cSldViewPr>
      <p:cViewPr varScale="1">
        <p:scale>
          <a:sx n="74" d="100"/>
          <a:sy n="74" d="100"/>
        </p:scale>
        <p:origin x="136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Feuille_de_calcul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 err="1"/>
              <a:t>Taux</a:t>
            </a:r>
            <a:r>
              <a:rPr lang="en-US" sz="2000" dirty="0"/>
              <a:t> </a:t>
            </a:r>
            <a:r>
              <a:rPr lang="en-US" sz="2000" dirty="0" err="1"/>
              <a:t>d'emploi</a:t>
            </a:r>
            <a:r>
              <a:rPr lang="en-US" sz="2000" dirty="0"/>
              <a:t> - </a:t>
            </a:r>
            <a:r>
              <a:rPr lang="en-US" sz="2000" dirty="0" err="1"/>
              <a:t>Belgique</a:t>
            </a:r>
            <a:endParaRPr lang="en-US" sz="20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4.6557911010926094E-2"/>
          <c:y val="8.3298260977538438E-2"/>
          <c:w val="0.94025559984508467"/>
          <c:h val="0.8636006130037838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Feuil1!$A$1:$A$18</c:f>
              <c:numCache>
                <c:formatCode>General</c:formatCode>
                <c:ptCount val="18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</c:numCache>
            </c:numRef>
          </c:cat>
          <c:val>
            <c:numRef>
              <c:f>Feuil1!$B$1:$B$18</c:f>
              <c:numCache>
                <c:formatCode>General</c:formatCode>
                <c:ptCount val="18"/>
                <c:pt idx="0">
                  <c:v>36.200000000000003</c:v>
                </c:pt>
                <c:pt idx="6">
                  <c:v>42.5</c:v>
                </c:pt>
                <c:pt idx="15">
                  <c:v>38.6</c:v>
                </c:pt>
                <c:pt idx="16">
                  <c:v>36.200000000000003</c:v>
                </c:pt>
                <c:pt idx="17">
                  <c:v>37.6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77052976"/>
        <c:axId val="1577051888"/>
      </c:barChart>
      <c:catAx>
        <c:axId val="157705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7051888"/>
        <c:crosses val="autoZero"/>
        <c:auto val="1"/>
        <c:lblAlgn val="ctr"/>
        <c:lblOffset val="100"/>
        <c:noMultiLvlLbl val="0"/>
      </c:catAx>
      <c:valAx>
        <c:axId val="157705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7052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'taux Europe'!$F$1</c:f>
              <c:strCache>
                <c:ptCount val="1"/>
                <c:pt idx="0">
                  <c:v>emploi PH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cat>
            <c:strRef>
              <c:f>'taux Europe'!$A$2:$A$36</c:f>
              <c:strCache>
                <c:ptCount val="35"/>
                <c:pt idx="0">
                  <c:v>Hungary</c:v>
                </c:pt>
                <c:pt idx="1">
                  <c:v>Ireland</c:v>
                </c:pt>
                <c:pt idx="2">
                  <c:v>Bulgaria</c:v>
                </c:pt>
                <c:pt idx="3">
                  <c:v>Romania</c:v>
                </c:pt>
                <c:pt idx="4">
                  <c:v>Slovakia</c:v>
                </c:pt>
                <c:pt idx="5">
                  <c:v>Croatia</c:v>
                </c:pt>
                <c:pt idx="6">
                  <c:v>Poland</c:v>
                </c:pt>
                <c:pt idx="7">
                  <c:v>Malta</c:v>
                </c:pt>
                <c:pt idx="8">
                  <c:v>Wallonnie</c:v>
                </c:pt>
                <c:pt idx="9">
                  <c:v>Greece</c:v>
                </c:pt>
                <c:pt idx="10">
                  <c:v>Bruxelles-Capitale</c:v>
                </c:pt>
                <c:pt idx="11">
                  <c:v>Czech Republic</c:v>
                </c:pt>
                <c:pt idx="12">
                  <c:v>Lithuania</c:v>
                </c:pt>
                <c:pt idx="13">
                  <c:v>Belgium</c:v>
                </c:pt>
                <c:pt idx="14">
                  <c:v>Turkey</c:v>
                </c:pt>
                <c:pt idx="15">
                  <c:v>Netherlands</c:v>
                </c:pt>
                <c:pt idx="16">
                  <c:v>Spain</c:v>
                </c:pt>
                <c:pt idx="17">
                  <c:v>Flandre</c:v>
                </c:pt>
                <c:pt idx="18">
                  <c:v>Italy</c:v>
                </c:pt>
                <c:pt idx="19">
                  <c:v>Cyprus</c:v>
                </c:pt>
                <c:pt idx="20">
                  <c:v>Denmark</c:v>
                </c:pt>
                <c:pt idx="21">
                  <c:v>Slovenia</c:v>
                </c:pt>
                <c:pt idx="22">
                  <c:v>EU-28</c:v>
                </c:pt>
                <c:pt idx="23">
                  <c:v>United Kingdom</c:v>
                </c:pt>
                <c:pt idx="24">
                  <c:v>Estonia</c:v>
                </c:pt>
                <c:pt idx="25">
                  <c:v>Latvia</c:v>
                </c:pt>
                <c:pt idx="26">
                  <c:v>Portugal</c:v>
                </c:pt>
                <c:pt idx="27">
                  <c:v>Germany</c:v>
                </c:pt>
                <c:pt idx="28">
                  <c:v>France</c:v>
                </c:pt>
                <c:pt idx="29">
                  <c:v>Austria</c:v>
                </c:pt>
                <c:pt idx="30">
                  <c:v>Finland</c:v>
                </c:pt>
                <c:pt idx="31">
                  <c:v>Luxembourg</c:v>
                </c:pt>
                <c:pt idx="32">
                  <c:v>Sweden</c:v>
                </c:pt>
                <c:pt idx="33">
                  <c:v>Iceland</c:v>
                </c:pt>
                <c:pt idx="34">
                  <c:v>Switzerland</c:v>
                </c:pt>
              </c:strCache>
            </c:strRef>
          </c:cat>
          <c:val>
            <c:numRef>
              <c:f>'taux Europe'!$F$2:$F$36</c:f>
              <c:numCache>
                <c:formatCode>0.0</c:formatCode>
                <c:ptCount val="35"/>
                <c:pt idx="0">
                  <c:v>23.7</c:v>
                </c:pt>
                <c:pt idx="1">
                  <c:v>29.8</c:v>
                </c:pt>
                <c:pt idx="2">
                  <c:v>30.7</c:v>
                </c:pt>
                <c:pt idx="3">
                  <c:v>31.8</c:v>
                </c:pt>
                <c:pt idx="4">
                  <c:v>31.9</c:v>
                </c:pt>
                <c:pt idx="5">
                  <c:v>33</c:v>
                </c:pt>
                <c:pt idx="6">
                  <c:v>33.9</c:v>
                </c:pt>
                <c:pt idx="7">
                  <c:v>34.4</c:v>
                </c:pt>
                <c:pt idx="8">
                  <c:v>35.363993248942968</c:v>
                </c:pt>
                <c:pt idx="9">
                  <c:v>35.5</c:v>
                </c:pt>
                <c:pt idx="10">
                  <c:v>37.106780533134184</c:v>
                </c:pt>
                <c:pt idx="11">
                  <c:v>38.6</c:v>
                </c:pt>
                <c:pt idx="12">
                  <c:v>40.4</c:v>
                </c:pt>
                <c:pt idx="13">
                  <c:v>40.700000000000003</c:v>
                </c:pt>
                <c:pt idx="14">
                  <c:v>41.1</c:v>
                </c:pt>
                <c:pt idx="15">
                  <c:v>42.7</c:v>
                </c:pt>
                <c:pt idx="16">
                  <c:v>44.3</c:v>
                </c:pt>
                <c:pt idx="17">
                  <c:v>44.672144943851038</c:v>
                </c:pt>
                <c:pt idx="18">
                  <c:v>45.6</c:v>
                </c:pt>
                <c:pt idx="19">
                  <c:v>46.4</c:v>
                </c:pt>
                <c:pt idx="20">
                  <c:v>46.7</c:v>
                </c:pt>
                <c:pt idx="21">
                  <c:v>47</c:v>
                </c:pt>
                <c:pt idx="22">
                  <c:v>47.3</c:v>
                </c:pt>
                <c:pt idx="23">
                  <c:v>47.6</c:v>
                </c:pt>
                <c:pt idx="24">
                  <c:v>49.5</c:v>
                </c:pt>
                <c:pt idx="25">
                  <c:v>50.8</c:v>
                </c:pt>
                <c:pt idx="26">
                  <c:v>51</c:v>
                </c:pt>
                <c:pt idx="27">
                  <c:v>51.5</c:v>
                </c:pt>
                <c:pt idx="28">
                  <c:v>56.2</c:v>
                </c:pt>
                <c:pt idx="29">
                  <c:v>60.3</c:v>
                </c:pt>
                <c:pt idx="30">
                  <c:v>60.8</c:v>
                </c:pt>
                <c:pt idx="31">
                  <c:v>62.5</c:v>
                </c:pt>
                <c:pt idx="32">
                  <c:v>66.2</c:v>
                </c:pt>
                <c:pt idx="33">
                  <c:v>66.900000000000006</c:v>
                </c:pt>
                <c:pt idx="34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66188528"/>
        <c:axId val="1340376064"/>
      </c:barChart>
      <c:catAx>
        <c:axId val="146618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40376064"/>
        <c:crosses val="autoZero"/>
        <c:auto val="1"/>
        <c:lblAlgn val="ctr"/>
        <c:lblOffset val="100"/>
        <c:noMultiLvlLbl val="0"/>
      </c:catAx>
      <c:valAx>
        <c:axId val="1340376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466188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91039063846588E-2"/>
          <c:y val="0"/>
          <c:w val="0.88582545188469408"/>
          <c:h val="0.9523918745178711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Feuil1!$A$4</c:f>
              <c:strCache>
                <c:ptCount val="1"/>
                <c:pt idx="0">
                  <c:v>PH à l'emploi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Feuil1!$B$4</c:f>
              <c:numCache>
                <c:formatCode>General</c:formatCode>
                <c:ptCount val="1"/>
                <c:pt idx="0">
                  <c:v>149359</c:v>
                </c:pt>
              </c:numCache>
            </c:numRef>
          </c:val>
        </c:ser>
        <c:ser>
          <c:idx val="1"/>
          <c:order val="1"/>
          <c:tx>
            <c:strRef>
              <c:f>Feuil1!$A$5</c:f>
              <c:strCache>
                <c:ptCount val="1"/>
                <c:pt idx="0">
                  <c:v>personnes limitées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val>
            <c:numRef>
              <c:f>Feuil1!$B$5</c:f>
              <c:numCache>
                <c:formatCode>General</c:formatCode>
                <c:ptCount val="1"/>
                <c:pt idx="0">
                  <c:v>421918</c:v>
                </c:pt>
              </c:numCache>
            </c:numRef>
          </c:val>
        </c:ser>
        <c:ser>
          <c:idx val="2"/>
          <c:order val="2"/>
          <c:tx>
            <c:strRef>
              <c:f>Feuil1!$A$6</c:f>
              <c:strCache>
                <c:ptCount val="1"/>
                <c:pt idx="0">
                  <c:v>population active occupée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Feuil1!$B$6</c:f>
              <c:numCache>
                <c:formatCode>General</c:formatCode>
                <c:ptCount val="1"/>
                <c:pt idx="0">
                  <c:v>1319934</c:v>
                </c:pt>
              </c:numCache>
            </c:numRef>
          </c:val>
        </c:ser>
        <c:ser>
          <c:idx val="3"/>
          <c:order val="3"/>
          <c:tx>
            <c:strRef>
              <c:f>Feuil1!$A$7</c:f>
              <c:strCache>
                <c:ptCount val="1"/>
                <c:pt idx="0">
                  <c:v>population en âge de travailler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noFill/>
            </a:ln>
            <a:effectLst/>
          </c:spPr>
          <c:invertIfNegative val="0"/>
          <c:val>
            <c:numRef>
              <c:f>Feuil1!$B$7</c:f>
              <c:numCache>
                <c:formatCode>General</c:formatCode>
                <c:ptCount val="1"/>
                <c:pt idx="0">
                  <c:v>2331039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35788432"/>
        <c:axId val="1577064944"/>
      </c:barChart>
      <c:catAx>
        <c:axId val="1135788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7064944"/>
        <c:crosses val="autoZero"/>
        <c:auto val="1"/>
        <c:lblAlgn val="ctr"/>
        <c:lblOffset val="100"/>
        <c:noMultiLvlLbl val="0"/>
      </c:catAx>
      <c:valAx>
        <c:axId val="1577064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35788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173064145533735"/>
          <c:y val="0.38367003312174935"/>
          <c:w val="0.36440046865060538"/>
          <c:h val="0.4567012648361227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556831818564189E-2"/>
          <c:y val="0"/>
          <c:w val="0.89197150479589005"/>
          <c:h val="0.94333225041222502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Feuil1!$A$2</c:f>
              <c:strCache>
                <c:ptCount val="1"/>
                <c:pt idx="0">
                  <c:v>ETA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Feuil1!$B$2</c:f>
              <c:numCache>
                <c:formatCode>General</c:formatCode>
                <c:ptCount val="1"/>
                <c:pt idx="0">
                  <c:v>6000</c:v>
                </c:pt>
              </c:numCache>
            </c:numRef>
          </c:val>
        </c:ser>
        <c:ser>
          <c:idx val="0"/>
          <c:order val="1"/>
          <c:tx>
            <c:strRef>
              <c:f>Feuil1!$A$1</c:f>
              <c:strCache>
                <c:ptCount val="1"/>
                <c:pt idx="0">
                  <c:v>emploi ordinaire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val>
            <c:numRef>
              <c:f>Feuil1!$B$1</c:f>
              <c:numCache>
                <c:formatCode>General</c:formatCode>
                <c:ptCount val="1"/>
                <c:pt idx="0">
                  <c:v>6500</c:v>
                </c:pt>
              </c:numCache>
            </c:numRef>
          </c:val>
        </c:ser>
        <c:ser>
          <c:idx val="4"/>
          <c:order val="2"/>
          <c:tx>
            <c:strRef>
              <c:f>Feuil1!$A$3</c:f>
              <c:strCache>
                <c:ptCount val="1"/>
                <c:pt idx="0">
                  <c:v>total TH aidés par l'AWIPH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Feuil1!$B$3</c:f>
              <c:numCache>
                <c:formatCode>General</c:formatCode>
                <c:ptCount val="1"/>
                <c:pt idx="0">
                  <c:v>12500</c:v>
                </c:pt>
              </c:numCache>
            </c:numRef>
          </c:val>
        </c:ser>
        <c:ser>
          <c:idx val="2"/>
          <c:order val="3"/>
          <c:tx>
            <c:strRef>
              <c:f>Feuil1!$A$4</c:f>
              <c:strCache>
                <c:ptCount val="1"/>
                <c:pt idx="0">
                  <c:v>PH à l'emploi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val>
            <c:numRef>
              <c:f>Feuil1!$B$4</c:f>
              <c:numCache>
                <c:formatCode>General</c:formatCode>
                <c:ptCount val="1"/>
                <c:pt idx="0">
                  <c:v>149359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7056240"/>
        <c:axId val="1577049712"/>
      </c:barChart>
      <c:catAx>
        <c:axId val="1577056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7049712"/>
        <c:crosses val="autoZero"/>
        <c:auto val="1"/>
        <c:lblAlgn val="ctr"/>
        <c:lblOffset val="100"/>
        <c:noMultiLvlLbl val="0"/>
      </c:catAx>
      <c:valAx>
        <c:axId val="1577049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577056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677069402074554"/>
          <c:y val="0.36643608457716309"/>
          <c:w val="0.41223181563161515"/>
          <c:h val="0.5232095101493525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9A130-88BA-42F4-8FE3-98917EB9C330}" type="datetimeFigureOut">
              <a:rPr lang="fr-BE" smtClean="0"/>
              <a:t>06-03-17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EF702-71DD-436D-94F0-F6842BB6C650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93784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753AC-B83E-4953-8067-F025A02DD85D}" type="datetimeFigureOut">
              <a:rPr lang="fr-BE" smtClean="0"/>
              <a:t>06-03-17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19916-9508-467D-85D4-D4A64CF2435C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4885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9916-9508-467D-85D4-D4A64CF2435C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1985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9916-9508-467D-85D4-D4A64CF2435C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3081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9916-9508-467D-85D4-D4A64CF2435C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56561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u="none" dirty="0" smtClean="0"/>
              <a:t>Etudes complémentaires menées à l’occasion des enquêtes trimestrielles (mobilité, formation, …)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u="none" dirty="0" smtClean="0"/>
              <a:t>Avant 2012 : 15-64 ans.  Après : 20-64 ans.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9916-9508-467D-85D4-D4A64CF2435C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3106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9916-9508-467D-85D4-D4A64CF2435C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70525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19916-9508-467D-85D4-D4A64CF2435C}" type="slidenum">
              <a:rPr lang="fr-BE" smtClean="0"/>
              <a:t>17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04998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D3803A-D3F4-4988-ABF6-BA2BF9713EB0}" type="slidenum">
              <a:rPr lang="fr-BE">
                <a:solidFill>
                  <a:prstClr val="black"/>
                </a:solidFill>
              </a:rPr>
              <a:pPr/>
              <a:t>33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117761" name="Text Box 1"/>
          <p:cNvSpPr txBox="1">
            <a:spLocks noChangeArrowheads="1"/>
          </p:cNvSpPr>
          <p:nvPr/>
        </p:nvSpPr>
        <p:spPr bwMode="auto">
          <a:xfrm>
            <a:off x="0" y="2"/>
            <a:ext cx="1546" cy="186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559" tIns="44779" rIns="89559" bIns="4477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8E865C-F1A4-4312-A210-94D5513E85A4}" type="slidenum">
              <a:rPr lang="fr-BE" sz="140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fr-B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77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84298" y="5594419"/>
            <a:ext cx="4897650" cy="526390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lIns="89559" tIns="44779" rIns="89559" bIns="44779"/>
          <a:lstStyle/>
          <a:p>
            <a:pPr>
              <a:spcBef>
                <a:spcPct val="0"/>
              </a:spcBef>
              <a:tabLst>
                <a:tab pos="720353" algn="l"/>
                <a:tab pos="1440705" algn="l"/>
                <a:tab pos="2161058" algn="l"/>
                <a:tab pos="2881410" algn="l"/>
                <a:tab pos="3601763" algn="l"/>
                <a:tab pos="4322115" algn="l"/>
              </a:tabLst>
            </a:pPr>
            <a:r>
              <a:rPr lang="fr-BE" sz="1800" dirty="0">
                <a:latin typeface="Arial" charset="0"/>
                <a:ea typeface="Microsoft YaHei" charset="-122"/>
              </a:rPr>
              <a:t>Il est sans doute intéressant d’évoquer, sans nécessairement s’y attarder, un volet quantitatif : combien d’intervention l’AWIPH assume-t-elle, puis quels moyens financiers la Région wallonne investit-elle dans ces aides.</a:t>
            </a:r>
          </a:p>
        </p:txBody>
      </p:sp>
    </p:spTree>
    <p:extLst>
      <p:ext uri="{BB962C8B-B14F-4D97-AF65-F5344CB8AC3E}">
        <p14:creationId xmlns:p14="http://schemas.microsoft.com/office/powerpoint/2010/main" val="1982128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t="16535" r="11485" b="18314"/>
          <a:stretch/>
        </p:blipFill>
        <p:spPr>
          <a:xfrm>
            <a:off x="2411760" y="0"/>
            <a:ext cx="6912768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0865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82997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11307" b="18069"/>
          <a:stretch/>
        </p:blipFill>
        <p:spPr>
          <a:xfrm>
            <a:off x="2555776" y="0"/>
            <a:ext cx="6777973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2353994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14771" b="17574"/>
          <a:stretch/>
        </p:blipFill>
        <p:spPr>
          <a:xfrm>
            <a:off x="2701204" y="0"/>
            <a:ext cx="6442796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597903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t="16535" r="11485" b="18314"/>
          <a:stretch/>
        </p:blipFill>
        <p:spPr>
          <a:xfrm>
            <a:off x="2411760" y="0"/>
            <a:ext cx="6912768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3943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10198" b="17626"/>
          <a:stretch/>
        </p:blipFill>
        <p:spPr>
          <a:xfrm>
            <a:off x="2555776" y="0"/>
            <a:ext cx="6768752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4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0180692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11307" b="18069"/>
          <a:stretch/>
        </p:blipFill>
        <p:spPr>
          <a:xfrm>
            <a:off x="2555776" y="0"/>
            <a:ext cx="6777973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254801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14771" b="17574"/>
          <a:stretch/>
        </p:blipFill>
        <p:spPr>
          <a:xfrm>
            <a:off x="2701204" y="0"/>
            <a:ext cx="6442796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4371674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t="16535" r="11485" b="18314"/>
          <a:stretch/>
        </p:blipFill>
        <p:spPr>
          <a:xfrm>
            <a:off x="2411760" y="0"/>
            <a:ext cx="6912768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539152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10198" b="17626"/>
          <a:stretch/>
        </p:blipFill>
        <p:spPr>
          <a:xfrm>
            <a:off x="2555776" y="0"/>
            <a:ext cx="6768752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4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4695562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11307" b="18069"/>
          <a:stretch/>
        </p:blipFill>
        <p:spPr>
          <a:xfrm>
            <a:off x="2555776" y="0"/>
            <a:ext cx="6777973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497355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14771" b="17574"/>
          <a:stretch/>
        </p:blipFill>
        <p:spPr>
          <a:xfrm>
            <a:off x="2701204" y="0"/>
            <a:ext cx="6442796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80553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4195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t="16535" r="11485" b="18314"/>
          <a:stretch/>
        </p:blipFill>
        <p:spPr>
          <a:xfrm>
            <a:off x="2411760" y="0"/>
            <a:ext cx="6912768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925886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10198" b="17626"/>
          <a:stretch/>
        </p:blipFill>
        <p:spPr>
          <a:xfrm>
            <a:off x="2555776" y="0"/>
            <a:ext cx="6768752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4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766624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11307" b="18069"/>
          <a:stretch/>
        </p:blipFill>
        <p:spPr>
          <a:xfrm>
            <a:off x="2555776" y="0"/>
            <a:ext cx="6777973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81101875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14771" b="17574"/>
          <a:stretch/>
        </p:blipFill>
        <p:spPr>
          <a:xfrm>
            <a:off x="2701204" y="0"/>
            <a:ext cx="6442796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96371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811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393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916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t="16535" r="11485" b="18314"/>
          <a:stretch/>
        </p:blipFill>
        <p:spPr>
          <a:xfrm>
            <a:off x="2411760" y="0"/>
            <a:ext cx="6912768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67962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10198" b="17626"/>
          <a:stretch/>
        </p:blipFill>
        <p:spPr>
          <a:xfrm>
            <a:off x="2555776" y="0"/>
            <a:ext cx="6768752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4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66494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11307" b="18069"/>
          <a:stretch/>
        </p:blipFill>
        <p:spPr>
          <a:xfrm>
            <a:off x="2555776" y="0"/>
            <a:ext cx="6777973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50302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14771" b="17574"/>
          <a:stretch/>
        </p:blipFill>
        <p:spPr>
          <a:xfrm>
            <a:off x="2701204" y="0"/>
            <a:ext cx="6442796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82825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7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10198" b="17626"/>
          <a:stretch/>
        </p:blipFill>
        <p:spPr>
          <a:xfrm>
            <a:off x="2555776" y="0"/>
            <a:ext cx="6768752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4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342936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98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426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0227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0994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385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3249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441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166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449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t="16535" r="11485" b="18314"/>
          <a:stretch/>
        </p:blipFill>
        <p:spPr>
          <a:xfrm>
            <a:off x="2411760" y="0"/>
            <a:ext cx="6912768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70536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11307" b="18069"/>
          <a:stretch/>
        </p:blipFill>
        <p:spPr>
          <a:xfrm>
            <a:off x="2555776" y="0"/>
            <a:ext cx="6777973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713546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10198" b="17626"/>
          <a:stretch/>
        </p:blipFill>
        <p:spPr>
          <a:xfrm>
            <a:off x="2555776" y="0"/>
            <a:ext cx="6768752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4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455897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11307" b="18069"/>
          <a:stretch/>
        </p:blipFill>
        <p:spPr>
          <a:xfrm>
            <a:off x="2555776" y="0"/>
            <a:ext cx="6777973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17644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14771" b="17574"/>
          <a:stretch/>
        </p:blipFill>
        <p:spPr>
          <a:xfrm>
            <a:off x="2701204" y="0"/>
            <a:ext cx="6442796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8833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0677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0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541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7406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6353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0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0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14771" b="17574"/>
          <a:stretch/>
        </p:blipFill>
        <p:spPr>
          <a:xfrm>
            <a:off x="2701204" y="0"/>
            <a:ext cx="6442796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134170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18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804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896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t="16535" r="11485" b="18314"/>
          <a:stretch/>
        </p:blipFill>
        <p:spPr>
          <a:xfrm>
            <a:off x="2411760" y="0"/>
            <a:ext cx="6912768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8046455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10198" b="17626"/>
          <a:stretch/>
        </p:blipFill>
        <p:spPr>
          <a:xfrm>
            <a:off x="2555776" y="0"/>
            <a:ext cx="6768752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4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542539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11307" b="18069"/>
          <a:stretch/>
        </p:blipFill>
        <p:spPr>
          <a:xfrm>
            <a:off x="2555776" y="0"/>
            <a:ext cx="6777973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273921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14771" b="17574"/>
          <a:stretch/>
        </p:blipFill>
        <p:spPr>
          <a:xfrm>
            <a:off x="2701204" y="0"/>
            <a:ext cx="6442796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804770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4757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198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60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20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252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9457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44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5489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8481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646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133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t="16535" r="11485" b="18314"/>
          <a:stretch/>
        </p:blipFill>
        <p:spPr>
          <a:xfrm>
            <a:off x="2411760" y="0"/>
            <a:ext cx="6912768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49144292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10198" b="17626"/>
          <a:stretch/>
        </p:blipFill>
        <p:spPr>
          <a:xfrm>
            <a:off x="2555776" y="0"/>
            <a:ext cx="6768752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4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592036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11307" b="18069"/>
          <a:stretch/>
        </p:blipFill>
        <p:spPr>
          <a:xfrm>
            <a:off x="2555776" y="0"/>
            <a:ext cx="6777973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7891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0192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14771" b="17574"/>
          <a:stretch/>
        </p:blipFill>
        <p:spPr>
          <a:xfrm>
            <a:off x="2701204" y="0"/>
            <a:ext cx="6442796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04926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9631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487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630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92282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042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339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61132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1366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9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079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5091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t="16535" r="11485" b="18314"/>
          <a:stretch/>
        </p:blipFill>
        <p:spPr>
          <a:xfrm>
            <a:off x="2411760" y="0"/>
            <a:ext cx="69127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566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2112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6402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143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9986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6827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020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0352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836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079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889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988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14771" b="17574"/>
          <a:stretch/>
        </p:blipFill>
        <p:spPr>
          <a:xfrm>
            <a:off x="2701204" y="0"/>
            <a:ext cx="6442796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937925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t="16535" r="11485" b="18314"/>
          <a:stretch/>
        </p:blipFill>
        <p:spPr>
          <a:xfrm>
            <a:off x="2411760" y="0"/>
            <a:ext cx="6912768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492190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10198" b="17626"/>
          <a:stretch/>
        </p:blipFill>
        <p:spPr>
          <a:xfrm>
            <a:off x="2555776" y="0"/>
            <a:ext cx="6768752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4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229626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11307" b="18069"/>
          <a:stretch/>
        </p:blipFill>
        <p:spPr>
          <a:xfrm>
            <a:off x="2555776" y="0"/>
            <a:ext cx="6777973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5534237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t="16535" r="11485" b="18314"/>
          <a:stretch/>
        </p:blipFill>
        <p:spPr>
          <a:xfrm>
            <a:off x="2411760" y="0"/>
            <a:ext cx="6912768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468739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10198" b="17626"/>
          <a:stretch/>
        </p:blipFill>
        <p:spPr>
          <a:xfrm>
            <a:off x="2555776" y="0"/>
            <a:ext cx="6768752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4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550320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11307" b="18069"/>
          <a:stretch/>
        </p:blipFill>
        <p:spPr>
          <a:xfrm>
            <a:off x="2555776" y="0"/>
            <a:ext cx="6777973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4238957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14771" b="17574"/>
          <a:stretch/>
        </p:blipFill>
        <p:spPr>
          <a:xfrm>
            <a:off x="2701204" y="0"/>
            <a:ext cx="6442796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85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7808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t="16535" r="11485" b="18314"/>
          <a:stretch/>
        </p:blipFill>
        <p:spPr>
          <a:xfrm>
            <a:off x="2411760" y="0"/>
            <a:ext cx="6912768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1790080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10198" b="17626"/>
          <a:stretch/>
        </p:blipFill>
        <p:spPr>
          <a:xfrm>
            <a:off x="2555776" y="0"/>
            <a:ext cx="6768752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4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449827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11307" b="18069"/>
          <a:stretch/>
        </p:blipFill>
        <p:spPr>
          <a:xfrm>
            <a:off x="2555776" y="0"/>
            <a:ext cx="6777973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489460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14771" b="17574"/>
          <a:stretch/>
        </p:blipFill>
        <p:spPr>
          <a:xfrm>
            <a:off x="2701204" y="0"/>
            <a:ext cx="6442796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0114735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t="16535" r="11485" b="18314"/>
          <a:stretch/>
        </p:blipFill>
        <p:spPr>
          <a:xfrm>
            <a:off x="2411760" y="0"/>
            <a:ext cx="6912768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9908389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10198" b="17626"/>
          <a:stretch/>
        </p:blipFill>
        <p:spPr>
          <a:xfrm>
            <a:off x="2555776" y="0"/>
            <a:ext cx="6768752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4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049390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11307" b="18069"/>
          <a:stretch/>
        </p:blipFill>
        <p:spPr>
          <a:xfrm>
            <a:off x="2555776" y="0"/>
            <a:ext cx="6777973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4127840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14771" b="17574"/>
          <a:stretch/>
        </p:blipFill>
        <p:spPr>
          <a:xfrm>
            <a:off x="2701204" y="0"/>
            <a:ext cx="6442796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9742835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t="16535" r="11485" b="18314"/>
          <a:stretch/>
        </p:blipFill>
        <p:spPr>
          <a:xfrm>
            <a:off x="2411760" y="0"/>
            <a:ext cx="6912768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900867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10198" b="17626"/>
          <a:stretch/>
        </p:blipFill>
        <p:spPr>
          <a:xfrm>
            <a:off x="2555776" y="0"/>
            <a:ext cx="6768752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06-03-17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</a:rPr>
              <a:pPr/>
              <a:t>‹N°›</a:t>
            </a:fld>
            <a:endParaRPr lang="fr-BE">
              <a:solidFill>
                <a:srgbClr val="564F51">
                  <a:tint val="75000"/>
                </a:srgbClr>
              </a:solidFill>
            </a:endParaRPr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4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44576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9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104.xml"/><Relationship Id="rId42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0" Type="http://schemas.openxmlformats.org/officeDocument/2006/relationships/slideLayout" Target="../slideLayouts/slideLayout90.xml"/><Relationship Id="rId29" Type="http://schemas.openxmlformats.org/officeDocument/2006/relationships/slideLayout" Target="../slideLayouts/slideLayout99.xml"/><Relationship Id="rId4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slideLayout" Target="../slideLayouts/slideLayout107.xml"/><Relationship Id="rId40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4" Type="http://schemas.openxmlformats.org/officeDocument/2006/relationships/theme" Target="../theme/theme6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Relationship Id="rId43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  <a:latin typeface="Arial Rounded MT Bol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06-03-17</a:t>
            </a:fld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  <a:latin typeface="Arial Rounded MT Bol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69394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u="sng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  <a:latin typeface="Arial Rounded MT Bol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06-03-17</a:t>
            </a:fld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  <a:latin typeface="Arial Rounded MT Bol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35568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u="sng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  <a:latin typeface="Arial Rounded MT Bol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06-03-17</a:t>
            </a:fld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  <a:latin typeface="Arial Rounded MT Bol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1940019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  <p:sldLayoutId id="214748388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u="sng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  <a:latin typeface="Arial Rounded MT Bol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06-03-17</a:t>
            </a:fld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  <a:latin typeface="Arial Rounded MT Bol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67190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u="sng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  <a:latin typeface="Arial Rounded MT Bol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06-03-17</a:t>
            </a:fld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  <a:latin typeface="Arial Rounded MT Bol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74079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u="sng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46BF4C-EBEB-42A8-B0E5-CEB6075F03F4}" type="datetimeFigureOut">
              <a:rPr lang="fr-BE" smtClean="0">
                <a:solidFill>
                  <a:srgbClr val="564F51">
                    <a:tint val="75000"/>
                  </a:srgbClr>
                </a:solidFill>
                <a:latin typeface="Arial Rounded MT Bol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06-03-17</a:t>
            </a:fld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B0EAA3-B492-4AF6-BF65-B472DE8DBA5D}" type="slidenum">
              <a:rPr lang="fr-BE" smtClean="0">
                <a:solidFill>
                  <a:srgbClr val="564F51">
                    <a:tint val="75000"/>
                  </a:srgbClr>
                </a:solidFill>
                <a:latin typeface="Arial Rounded MT Bold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fr-BE">
              <a:solidFill>
                <a:srgbClr val="564F51">
                  <a:tint val="75000"/>
                </a:srgbClr>
              </a:solidFill>
              <a:latin typeface="Arial Rounded MT Bold"/>
            </a:endParaRPr>
          </a:p>
        </p:txBody>
      </p:sp>
    </p:spTree>
    <p:extLst>
      <p:ext uri="{BB962C8B-B14F-4D97-AF65-F5344CB8AC3E}">
        <p14:creationId xmlns:p14="http://schemas.microsoft.com/office/powerpoint/2010/main" val="3164485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3927" r:id="rId13"/>
    <p:sldLayoutId id="2147483928" r:id="rId14"/>
    <p:sldLayoutId id="2147483929" r:id="rId15"/>
    <p:sldLayoutId id="2147483882" r:id="rId16"/>
    <p:sldLayoutId id="2147483883" r:id="rId17"/>
    <p:sldLayoutId id="2147483884" r:id="rId18"/>
    <p:sldLayoutId id="2147483885" r:id="rId19"/>
    <p:sldLayoutId id="2147483837" r:id="rId20"/>
    <p:sldLayoutId id="2147483838" r:id="rId21"/>
    <p:sldLayoutId id="2147483839" r:id="rId22"/>
    <p:sldLayoutId id="2147483840" r:id="rId23"/>
    <p:sldLayoutId id="2147483807" r:id="rId24"/>
    <p:sldLayoutId id="2147483808" r:id="rId25"/>
    <p:sldLayoutId id="2147483809" r:id="rId26"/>
    <p:sldLayoutId id="2147483810" r:id="rId27"/>
    <p:sldLayoutId id="2147483747" r:id="rId28"/>
    <p:sldLayoutId id="2147483748" r:id="rId29"/>
    <p:sldLayoutId id="2147483749" r:id="rId30"/>
    <p:sldLayoutId id="2147483750" r:id="rId31"/>
    <p:sldLayoutId id="2147483717" r:id="rId32"/>
    <p:sldLayoutId id="2147483718" r:id="rId33"/>
    <p:sldLayoutId id="2147483719" r:id="rId34"/>
    <p:sldLayoutId id="2147483720" r:id="rId35"/>
    <p:sldLayoutId id="2147483702" r:id="rId36"/>
    <p:sldLayoutId id="2147483703" r:id="rId37"/>
    <p:sldLayoutId id="2147483704" r:id="rId38"/>
    <p:sldLayoutId id="2147483705" r:id="rId39"/>
    <p:sldLayoutId id="2147483987" r:id="rId40"/>
    <p:sldLayoutId id="2147483988" r:id="rId41"/>
    <p:sldLayoutId id="2147483989" r:id="rId42"/>
    <p:sldLayoutId id="2147483990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iq.be/handicap/vosbesoins/se_former_travailler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conomie.fgov.be/fr/statistiques/chiffres/travailvie/participation/" TargetMode="External"/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481577" y="1339022"/>
            <a:ext cx="62630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  <a:t>L’emploi </a:t>
            </a:r>
            <a:endParaRPr lang="fr-BE" sz="40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  <a:t>des </a:t>
            </a:r>
            <a:r>
              <a:rPr lang="fr-BE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  <a:t>travailleurs handicapés </a:t>
            </a:r>
            <a:endParaRPr lang="fr-BE" sz="40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Arial Rounded MT Bold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BE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  <a:t>en RW </a:t>
            </a:r>
            <a:r>
              <a:rPr lang="fr-BE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/>
              </a:rPr>
              <a:t>: situation et perspectives 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9" y="1989608"/>
            <a:ext cx="1124563" cy="154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40144"/>
            <a:ext cx="1124561" cy="154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65" y="4509121"/>
            <a:ext cx="3336878" cy="23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10024897" cy="543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2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fr-B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Contexte de l’enquête EFT</a:t>
            </a:r>
            <a:endParaRPr lang="fr-B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3924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BE" u="none" dirty="0" smtClean="0"/>
              <a:t>Enquête trimestrielle menée dans l’Union Européenne + quelques autres pays (Suisse, Islande, Turquie)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u="none" dirty="0" smtClean="0"/>
              <a:t>Occasionnellement, complément sur  l’emploi des PH (1996, 2002, 2011)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u="none" dirty="0" smtClean="0"/>
              <a:t>Enquête </a:t>
            </a:r>
            <a:r>
              <a:rPr lang="fr-BE" u="none" dirty="0"/>
              <a:t>similaire dans 31 pays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u="none" dirty="0"/>
              <a:t>Relative </a:t>
            </a:r>
            <a:r>
              <a:rPr lang="fr-BE" u="none" dirty="0" smtClean="0"/>
              <a:t>stabilité des questions </a:t>
            </a:r>
            <a:r>
              <a:rPr lang="fr-BE" u="none" dirty="0"/>
              <a:t>au fil du temps</a:t>
            </a:r>
          </a:p>
          <a:p>
            <a:pPr marL="0" indent="0">
              <a:buNone/>
            </a:pPr>
            <a:endParaRPr lang="fr-BE" sz="2600" u="none" dirty="0" smtClean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208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B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PREVALENCE DU HANDICAP</a:t>
            </a:r>
            <a:endParaRPr lang="fr-B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/>
          </p:nvPr>
        </p:nvGraphicFramePr>
        <p:xfrm>
          <a:off x="251520" y="1124745"/>
          <a:ext cx="8640961" cy="2808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946"/>
                <a:gridCol w="1134111"/>
                <a:gridCol w="1209718"/>
                <a:gridCol w="1296186"/>
              </a:tblGrid>
              <a:tr h="405955">
                <a:tc>
                  <a:txBody>
                    <a:bodyPr/>
                    <a:lstStyle/>
                    <a:p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Wallonie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Belgique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Europe</a:t>
                      </a:r>
                      <a:endParaRPr lang="fr-BE" dirty="0"/>
                    </a:p>
                  </a:txBody>
                  <a:tcPr/>
                </a:tc>
              </a:tr>
              <a:tr h="700688">
                <a:tc>
                  <a:txBody>
                    <a:bodyPr/>
                    <a:lstStyle/>
                    <a:p>
                      <a:r>
                        <a:rPr lang="fr-BE" dirty="0" smtClean="0"/>
                        <a:t>Personnes connaissant des </a:t>
                      </a:r>
                      <a:r>
                        <a:rPr lang="fr-BE" u="sng" dirty="0" smtClean="0"/>
                        <a:t>problèmes de santé</a:t>
                      </a:r>
                      <a:endParaRPr lang="fr-BE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26,7 %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23,9 %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28,1 %</a:t>
                      </a:r>
                      <a:endParaRPr lang="fr-BE" dirty="0"/>
                    </a:p>
                  </a:txBody>
                  <a:tcPr/>
                </a:tc>
              </a:tr>
              <a:tr h="1000981">
                <a:tc>
                  <a:txBody>
                    <a:bodyPr/>
                    <a:lstStyle/>
                    <a:p>
                      <a:r>
                        <a:rPr lang="fr-BE" dirty="0" smtClean="0"/>
                        <a:t>Personnes </a:t>
                      </a:r>
                      <a:r>
                        <a:rPr lang="fr-BE" u="sng" dirty="0" smtClean="0"/>
                        <a:t>limitées dans leurs activités</a:t>
                      </a:r>
                      <a:r>
                        <a:rPr lang="fr-BE" dirty="0" smtClean="0"/>
                        <a:t> du fait d’un problème de santé, de handicap ou de</a:t>
                      </a:r>
                      <a:r>
                        <a:rPr lang="fr-BE" baseline="0" dirty="0" smtClean="0"/>
                        <a:t> maladie de longue durée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18,1 %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12,6 %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12,2</a:t>
                      </a:r>
                      <a:r>
                        <a:rPr lang="fr-BE" baseline="0" dirty="0" smtClean="0"/>
                        <a:t> %</a:t>
                      </a:r>
                      <a:endParaRPr lang="fr-BE" dirty="0"/>
                    </a:p>
                  </a:txBody>
                  <a:tcPr/>
                </a:tc>
              </a:tr>
              <a:tr h="700688">
                <a:tc>
                  <a:txBody>
                    <a:bodyPr/>
                    <a:lstStyle/>
                    <a:p>
                      <a:r>
                        <a:rPr lang="fr-BE" dirty="0" smtClean="0"/>
                        <a:t>Personnes </a:t>
                      </a:r>
                      <a:r>
                        <a:rPr lang="fr-BE" u="sng" dirty="0" smtClean="0"/>
                        <a:t>reconnues handicapées</a:t>
                      </a:r>
                      <a:endParaRPr lang="fr-BE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dirty="0" smtClean="0"/>
                        <a:t>6 % (2002)</a:t>
                      </a:r>
                      <a:endParaRPr lang="fr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971600" y="4797152"/>
            <a:ext cx="7380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971600" y="4221088"/>
            <a:ext cx="7128792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BE" dirty="0" smtClean="0"/>
              <a:t>23,9 % de la population belge = 1.725.000 personnes</a:t>
            </a:r>
          </a:p>
          <a:p>
            <a:r>
              <a:rPr lang="fr-BE" dirty="0" smtClean="0">
                <a:solidFill>
                  <a:srgbClr val="FF0000"/>
                </a:solidFill>
              </a:rPr>
              <a:t>Problèmes de santé les plus fréquents </a:t>
            </a:r>
            <a:r>
              <a:rPr lang="fr-BE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 problèmes moteurs : 47,3 %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 maladie de longue durée : 29 %</a:t>
            </a:r>
          </a:p>
          <a:p>
            <a:pPr>
              <a:buFont typeface="Arial" pitchFamily="34" charset="0"/>
              <a:buChar char="•"/>
            </a:pPr>
            <a:r>
              <a:rPr lang="fr-BE" dirty="0" smtClean="0"/>
              <a:t> problèmes mentaux : 17,4 %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888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1029" y="620688"/>
            <a:ext cx="8229600" cy="5976664"/>
          </a:xfrm>
        </p:spPr>
        <p:txBody>
          <a:bodyPr>
            <a:noAutofit/>
          </a:bodyPr>
          <a:lstStyle/>
          <a:p>
            <a:r>
              <a:rPr lang="fr-BE" sz="2400" u="none" dirty="0" smtClean="0"/>
              <a:t>Fréquence augmente avec l’âge</a:t>
            </a:r>
          </a:p>
          <a:p>
            <a:r>
              <a:rPr lang="fr-BE" sz="2400" u="none" dirty="0" smtClean="0"/>
              <a:t>Diminue avec le niveau de qualification</a:t>
            </a:r>
          </a:p>
          <a:p>
            <a:r>
              <a:rPr lang="fr-BE" sz="2400" u="none" dirty="0" smtClean="0"/>
              <a:t>19,3 % des personnes qui travaillent déclarent rencontrer </a:t>
            </a:r>
            <a:r>
              <a:rPr lang="fr-BE" sz="2400" u="none" dirty="0"/>
              <a:t>des </a:t>
            </a:r>
            <a:r>
              <a:rPr lang="fr-BE" sz="2400" b="1" i="1" u="none" dirty="0">
                <a:solidFill>
                  <a:srgbClr val="FF0000"/>
                </a:solidFill>
              </a:rPr>
              <a:t>problèmes de </a:t>
            </a:r>
            <a:r>
              <a:rPr lang="fr-BE" sz="2400" b="1" i="1" u="none" dirty="0" smtClean="0">
                <a:solidFill>
                  <a:srgbClr val="FF0000"/>
                </a:solidFill>
              </a:rPr>
              <a:t>santé</a:t>
            </a:r>
            <a:r>
              <a:rPr lang="fr-BE" sz="2400" b="1" i="1" u="none" dirty="0" smtClean="0"/>
              <a:t>, </a:t>
            </a:r>
            <a:r>
              <a:rPr lang="fr-BE" sz="2400" u="none" dirty="0" smtClean="0"/>
              <a:t>27,1 % des chômeurs, 32,2 % des inactifs,</a:t>
            </a:r>
          </a:p>
          <a:p>
            <a:r>
              <a:rPr lang="fr-BE" sz="2400" u="none" dirty="0" smtClean="0"/>
              <a:t>Pour les 19,3 % : 22,8 % parmi les ouvriers, 15,1 % parmi les employés, 22,9 % parmi les agents des services publics, 17,6 % parmi les indépendants</a:t>
            </a:r>
          </a:p>
          <a:p>
            <a:r>
              <a:rPr lang="fr-BE" sz="2400" u="none" dirty="0" smtClean="0"/>
              <a:t>Déclarent rencontrer des </a:t>
            </a:r>
            <a:r>
              <a:rPr lang="fr-BE" sz="2400" b="1" i="1" u="none" dirty="0" smtClean="0">
                <a:solidFill>
                  <a:srgbClr val="FF0000"/>
                </a:solidFill>
              </a:rPr>
              <a:t>limitations d’activité</a:t>
            </a:r>
            <a:r>
              <a:rPr lang="fr-BE" sz="2400" b="1" i="1" u="none" dirty="0" smtClean="0"/>
              <a:t> </a:t>
            </a:r>
            <a:r>
              <a:rPr lang="fr-BE" sz="2400" b="1" i="1" u="none" dirty="0" smtClean="0">
                <a:solidFill>
                  <a:srgbClr val="FF0000"/>
                </a:solidFill>
              </a:rPr>
              <a:t>au travail </a:t>
            </a:r>
            <a:r>
              <a:rPr lang="fr-BE" sz="2400" u="none" dirty="0" smtClean="0"/>
              <a:t>:   35,3 % des personnes qui déclarent des problèmes de santé, 56,5 % des chômeurs, 73,2 % des inactifs</a:t>
            </a:r>
          </a:p>
          <a:p>
            <a:r>
              <a:rPr lang="fr-BE" sz="2400" u="none" dirty="0" smtClean="0"/>
              <a:t>14 % déclarent avoir un problème de naissance (96 % ont donc un handicap « acquis » !)</a:t>
            </a:r>
          </a:p>
          <a:p>
            <a:r>
              <a:rPr lang="fr-BE" sz="2400" u="none" dirty="0" smtClean="0"/>
              <a:t>Peu de différences entre hommes et femmes</a:t>
            </a:r>
          </a:p>
        </p:txBody>
      </p:sp>
    </p:spTree>
    <p:extLst>
      <p:ext uri="{BB962C8B-B14F-4D97-AF65-F5344CB8AC3E}">
        <p14:creationId xmlns:p14="http://schemas.microsoft.com/office/powerpoint/2010/main" val="42745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32" y="260648"/>
            <a:ext cx="8796468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6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560" y="404665"/>
            <a:ext cx="7560840" cy="2232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fr-BE" altLang="fr-FR" sz="36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Parmi ceux qui ne travaillent pas …</a:t>
            </a:r>
            <a:r>
              <a:rPr lang="fr-BE" altLang="fr-FR" sz="3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fr-BE" altLang="fr-FR" sz="36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altLang="fr-FR" sz="36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560" y="2348880"/>
            <a:ext cx="7416824" cy="295232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BE" alt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58.8 % estiment impossible d’avoir une activité professionnelle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BE" altLang="fr-F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BE" alt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41.2 % l’estiment possible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BE" altLang="fr-F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(enquête Forces de travail – 2002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altLang="fr-FR" sz="15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question pas posée en 2011)</a:t>
            </a:r>
            <a:endParaRPr kumimoji="0" lang="fr-FR" altLang="fr-FR" sz="15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44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838606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852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95" y="116632"/>
            <a:ext cx="8920405" cy="55446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439" y="5696208"/>
            <a:ext cx="8584716" cy="41042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15616" y="630932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/>
              <a:t>Attention : handicap = problème de santé, pas limitation d’activités !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932398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/>
          </p:cNvGraphicFramePr>
          <p:nvPr/>
        </p:nvGraphicFramePr>
        <p:xfrm>
          <a:off x="683568" y="404664"/>
          <a:ext cx="770485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0500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BE" sz="4000" u="sng" dirty="0">
                <a:solidFill>
                  <a:srgbClr val="7030A0"/>
                </a:solidFill>
              </a:rPr>
              <a:t>TAUX D’EMPLOI DES TH</a:t>
            </a:r>
            <a:br>
              <a:rPr lang="fr-BE" sz="4000" u="sng" dirty="0">
                <a:solidFill>
                  <a:srgbClr val="7030A0"/>
                </a:solidFill>
              </a:rPr>
            </a:br>
            <a:r>
              <a:rPr lang="fr-BE" sz="2800" u="sng" dirty="0">
                <a:solidFill>
                  <a:srgbClr val="7030A0"/>
                </a:solidFill>
              </a:rPr>
              <a:t>(CLASSEMENT TRANSNATIONAL)</a:t>
            </a:r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854309"/>
              </p:ext>
            </p:extLst>
          </p:nvPr>
        </p:nvGraphicFramePr>
        <p:xfrm>
          <a:off x="179512" y="1628799"/>
          <a:ext cx="8856983" cy="419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477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u="sng" kern="1200">
                <a:solidFill>
                  <a:schemeClr val="accent3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fr-BE" sz="4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Via trois angles :</a:t>
            </a:r>
            <a:endParaRPr lang="fr-BE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9600" y="2204864"/>
            <a:ext cx="8229600" cy="3836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sz="32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u="none" dirty="0" smtClean="0"/>
              <a:t>La notion de HANDICAP 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fr-BE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u="none" dirty="0" smtClean="0"/>
              <a:t>Quelques données statistiques sur l’emploi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fr-BE" u="none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BE" u="none" dirty="0" smtClean="0"/>
              <a:t>Les stratégies de soutien à l’insertion professionnelle</a:t>
            </a:r>
            <a:endParaRPr lang="fr-BE" dirty="0" smtClean="0"/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3604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BE" altLang="fr-F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Mais aussi …</a:t>
            </a:r>
            <a:endParaRPr lang="fr-FR" altLang="fr-FR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5536" y="2190874"/>
            <a:ext cx="8229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2"/>
              </a:buBlip>
              <a:defRPr sz="32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r-BE" sz="2800" u="none" dirty="0" smtClean="0"/>
              <a:t>... en extrapolant sur base des données de l’enquête EFT :</a:t>
            </a:r>
          </a:p>
          <a:p>
            <a:pPr fontAlgn="auto">
              <a:spcAft>
                <a:spcPts val="0"/>
              </a:spcAft>
              <a:defRPr/>
            </a:pPr>
            <a:endParaRPr lang="fr-BE" sz="2800" u="none" dirty="0" smtClean="0"/>
          </a:p>
          <a:p>
            <a:pPr marL="0" indent="0" fontAlgn="auto">
              <a:spcAft>
                <a:spcPts val="0"/>
              </a:spcAft>
              <a:buFontTx/>
              <a:buNone/>
              <a:defRPr/>
            </a:pPr>
            <a:r>
              <a:rPr lang="fr-BE" sz="2800" u="none" dirty="0" smtClean="0"/>
              <a:t>10 % de l’effectif des entreprises a déclaré être limité dans ses activités !!!</a:t>
            </a:r>
            <a:endParaRPr lang="fr-FR" sz="2800" u="none" dirty="0" smtClean="0"/>
          </a:p>
        </p:txBody>
      </p:sp>
    </p:spTree>
    <p:extLst>
      <p:ext uri="{BB962C8B-B14F-4D97-AF65-F5344CB8AC3E}">
        <p14:creationId xmlns:p14="http://schemas.microsoft.com/office/powerpoint/2010/main" val="15776760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04664"/>
            <a:ext cx="8136903" cy="61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81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754682" y="2564904"/>
            <a:ext cx="7483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4400" b="1" dirty="0" smtClean="0">
                <a:solidFill>
                  <a:srgbClr val="7030A0"/>
                </a:solidFill>
              </a:rPr>
              <a:t>L’action de l’AVIQ</a:t>
            </a:r>
            <a:endParaRPr lang="fr-BE" sz="4400" b="1" dirty="0">
              <a:solidFill>
                <a:srgbClr val="7030A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9" y="1989608"/>
            <a:ext cx="1124563" cy="1548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40144"/>
            <a:ext cx="1124561" cy="154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65" y="4509121"/>
            <a:ext cx="3336878" cy="235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sz="7200" b="1" dirty="0" smtClean="0">
                <a:solidFill>
                  <a:srgbClr val="7030A0"/>
                </a:solidFill>
              </a:rPr>
              <a:t>L’</a:t>
            </a:r>
            <a:r>
              <a:rPr lang="fr-BE" sz="7200" b="1" dirty="0" err="1" smtClean="0">
                <a:solidFill>
                  <a:srgbClr val="7030A0"/>
                </a:solidFill>
              </a:rPr>
              <a:t>AViQ</a:t>
            </a:r>
            <a:endParaRPr lang="fr-BE" sz="7200" b="1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919246"/>
          </a:xfrm>
        </p:spPr>
        <p:txBody>
          <a:bodyPr>
            <a:normAutofit fontScale="92500" lnSpcReduction="10000"/>
          </a:bodyPr>
          <a:lstStyle/>
          <a:p>
            <a:r>
              <a:rPr lang="fr-BE" sz="3600" u="none" dirty="0" smtClean="0"/>
              <a:t>Agence </a:t>
            </a:r>
            <a:r>
              <a:rPr lang="fr-BE" sz="3600" u="none" dirty="0"/>
              <a:t>Wallonne de la Santé, de la </a:t>
            </a:r>
            <a:r>
              <a:rPr lang="fr-BE" sz="3600" u="none" dirty="0" smtClean="0"/>
              <a:t>   Protection </a:t>
            </a:r>
            <a:r>
              <a:rPr lang="fr-BE" sz="3600" u="none" dirty="0"/>
              <a:t>sociale, du Handicap et des Familles</a:t>
            </a:r>
            <a:r>
              <a:rPr lang="fr-BE" sz="3600" b="1" u="none" dirty="0"/>
              <a:t> </a:t>
            </a:r>
            <a:endParaRPr lang="fr-BE" sz="3600" b="1" u="none" dirty="0" smtClean="0"/>
          </a:p>
          <a:p>
            <a:pPr marL="0" indent="0">
              <a:buNone/>
            </a:pPr>
            <a:endParaRPr lang="fr-BE" sz="3600" b="1" u="none" dirty="0" smtClean="0"/>
          </a:p>
          <a:p>
            <a:r>
              <a:rPr lang="fr-BE" sz="3600" u="none" dirty="0"/>
              <a:t>B</a:t>
            </a:r>
            <a:r>
              <a:rPr lang="fr-BE" sz="3600" u="none" dirty="0" smtClean="0">
                <a:ea typeface="Verdana" panose="020B0604030504040204" pitchFamily="34" charset="0"/>
                <a:cs typeface="Verdana" panose="020B0604030504040204" pitchFamily="34" charset="0"/>
              </a:rPr>
              <a:t>ranche handicap:</a:t>
            </a:r>
            <a:r>
              <a:rPr lang="fr-BE" sz="36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lvl="3"/>
            <a:r>
              <a:rPr lang="fr-BE" sz="2650" dirty="0"/>
              <a:t>chargée de favoriser au maximum l’intégration des personnes handicapées</a:t>
            </a:r>
          </a:p>
          <a:p>
            <a:pPr lvl="3"/>
            <a:r>
              <a:rPr lang="fr-BE" sz="2650" dirty="0"/>
              <a:t>Pas qu’en </a:t>
            </a:r>
            <a:r>
              <a:rPr lang="fr-BE" sz="2650" dirty="0" smtClean="0"/>
              <a:t>emploi</a:t>
            </a:r>
          </a:p>
          <a:p>
            <a:pPr marL="1028700" lvl="3" indent="0">
              <a:buNone/>
            </a:pPr>
            <a:endParaRPr lang="fr-BE" sz="2650" dirty="0" smtClean="0"/>
          </a:p>
          <a:p>
            <a:r>
              <a:rPr lang="fr-BE" sz="3400" u="none" dirty="0" smtClean="0"/>
              <a:t>R</a:t>
            </a:r>
            <a:r>
              <a:rPr lang="fr-BE" sz="3600" u="none" dirty="0" smtClean="0">
                <a:ea typeface="Verdana" panose="020B0604030504040204" pitchFamily="34" charset="0"/>
                <a:cs typeface="Verdana" panose="020B0604030504040204" pitchFamily="34" charset="0"/>
              </a:rPr>
              <a:t>ôle résiduaire</a:t>
            </a:r>
            <a:endParaRPr lang="fr-BE" sz="3600" u="none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fr-BE" b="1" dirty="0"/>
          </a:p>
          <a:p>
            <a:pPr lvl="1"/>
            <a:endParaRPr lang="fr-FR" dirty="0">
              <a:solidFill>
                <a:srgbClr val="F9B000"/>
              </a:solidFill>
            </a:endParaRP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1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4400" b="1" dirty="0">
                <a:solidFill>
                  <a:srgbClr val="7030A0"/>
                </a:solidFill>
              </a:rPr>
              <a:t>Plusieurs façons d’agir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4704" y="2132856"/>
            <a:ext cx="8579296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2400"/>
              </a:spcBef>
            </a:pPr>
            <a:r>
              <a:rPr lang="fr-BE" sz="3600" u="none" dirty="0" smtClean="0">
                <a:latin typeface="+mj-lt"/>
                <a:cs typeface="Arial" panose="020B0604020202020204" pitchFamily="34" charset="0"/>
              </a:rPr>
              <a:t>l’AViQ </a:t>
            </a:r>
            <a:r>
              <a:rPr lang="fr-BE" sz="3600" u="none" dirty="0">
                <a:latin typeface="+mj-lt"/>
                <a:cs typeface="Arial" panose="020B0604020202020204" pitchFamily="34" charset="0"/>
              </a:rPr>
              <a:t>elle-même (</a:t>
            </a:r>
            <a:r>
              <a:rPr lang="fr-BE" sz="3600" u="none" dirty="0" smtClean="0">
                <a:latin typeface="+mj-lt"/>
                <a:cs typeface="Arial" panose="020B0604020202020204" pitchFamily="34" charset="0"/>
              </a:rPr>
              <a:t>Bureaux régionaux)</a:t>
            </a:r>
            <a:endParaRPr lang="fr-BE" sz="3600" u="none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fr-BE" sz="3600" u="none" dirty="0">
                <a:latin typeface="+mj-lt"/>
                <a:cs typeface="Arial" panose="020B0604020202020204" pitchFamily="34" charset="0"/>
              </a:rPr>
              <a:t>agrément et subventionnement de services (ETA, CFISPA, …) </a:t>
            </a:r>
          </a:p>
          <a:p>
            <a:pPr>
              <a:spcBef>
                <a:spcPts val="2400"/>
              </a:spcBef>
            </a:pPr>
            <a:r>
              <a:rPr lang="fr-BE" sz="3600" u="none" dirty="0">
                <a:latin typeface="+mj-lt"/>
                <a:cs typeface="Arial" panose="020B0604020202020204" pitchFamily="34" charset="0"/>
              </a:rPr>
              <a:t>partenariats et conventions  (FOREM, IFAPME, …)</a:t>
            </a:r>
          </a:p>
          <a:p>
            <a:pPr>
              <a:spcBef>
                <a:spcPts val="2400"/>
              </a:spcBef>
            </a:pPr>
            <a:r>
              <a:rPr lang="fr-BE" sz="3600" u="none" dirty="0">
                <a:latin typeface="+mj-lt"/>
                <a:cs typeface="Arial" panose="020B0604020202020204" pitchFamily="34" charset="0"/>
              </a:rPr>
              <a:t>appels à projets (soutien dans l’emploi, transition 16-25)</a:t>
            </a:r>
          </a:p>
          <a:p>
            <a:pPr marL="0" indent="0">
              <a:buNone/>
            </a:pP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82706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>
                <a:solidFill>
                  <a:srgbClr val="7030A0"/>
                </a:solidFill>
              </a:rPr>
              <a:t>TROIS « CLIENTS » 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0780" y="1484784"/>
            <a:ext cx="8229600" cy="4824536"/>
          </a:xfrm>
        </p:spPr>
        <p:txBody>
          <a:bodyPr>
            <a:normAutofit fontScale="92500" lnSpcReduction="10000"/>
          </a:bodyPr>
          <a:lstStyle/>
          <a:p>
            <a:r>
              <a:rPr lang="fr-BE" sz="3500" u="none" dirty="0"/>
              <a:t>Les personnes handicapées </a:t>
            </a:r>
          </a:p>
          <a:p>
            <a:pPr marL="819150" indent="-457200">
              <a:buFont typeface="Wingdings" panose="05000000000000000000" pitchFamily="2" charset="2"/>
              <a:buChar char="Ø"/>
            </a:pPr>
            <a:r>
              <a:rPr lang="fr-BE" sz="3000" u="none" dirty="0" smtClean="0">
                <a:solidFill>
                  <a:srgbClr val="7030A0"/>
                </a:solidFill>
              </a:rPr>
              <a:t>les </a:t>
            </a:r>
            <a:r>
              <a:rPr lang="fr-BE" sz="3000" u="none" dirty="0">
                <a:solidFill>
                  <a:srgbClr val="7030A0"/>
                </a:solidFill>
              </a:rPr>
              <a:t>aider à trouver ou à conserver un emploi</a:t>
            </a:r>
          </a:p>
          <a:p>
            <a:endParaRPr lang="fr-BE" dirty="0"/>
          </a:p>
          <a:p>
            <a:r>
              <a:rPr lang="fr-BE" sz="3500" u="none" dirty="0"/>
              <a:t>Les opérateurs du marché de l’emploi</a:t>
            </a:r>
          </a:p>
          <a:p>
            <a:pPr marL="819150" indent="-457200">
              <a:buFont typeface="Wingdings" panose="05000000000000000000" pitchFamily="2" charset="2"/>
              <a:buChar char="Ø"/>
            </a:pPr>
            <a:r>
              <a:rPr lang="fr-BE" sz="3000" u="none" dirty="0" smtClean="0">
                <a:solidFill>
                  <a:srgbClr val="7030A0"/>
                </a:solidFill>
              </a:rPr>
              <a:t>les </a:t>
            </a:r>
            <a:r>
              <a:rPr lang="fr-BE" sz="3000" u="none" dirty="0">
                <a:solidFill>
                  <a:srgbClr val="7030A0"/>
                </a:solidFill>
              </a:rPr>
              <a:t>aider à prendre en compte les personnes handicapées</a:t>
            </a:r>
          </a:p>
          <a:p>
            <a:endParaRPr lang="fr-BE" dirty="0"/>
          </a:p>
          <a:p>
            <a:r>
              <a:rPr lang="fr-BE" sz="3500" u="none" dirty="0"/>
              <a:t>Les </a:t>
            </a:r>
            <a:r>
              <a:rPr lang="fr-BE" sz="3500" u="none" dirty="0" smtClean="0"/>
              <a:t>entreprises</a:t>
            </a:r>
          </a:p>
          <a:p>
            <a:pPr marL="819150" indent="-457200">
              <a:buFont typeface="Wingdings" panose="05000000000000000000" pitchFamily="2" charset="2"/>
              <a:buChar char="Ø"/>
            </a:pPr>
            <a:r>
              <a:rPr lang="fr-BE" sz="3000" u="none" dirty="0" smtClean="0">
                <a:solidFill>
                  <a:srgbClr val="7030A0"/>
                </a:solidFill>
              </a:rPr>
              <a:t>les </a:t>
            </a:r>
            <a:r>
              <a:rPr lang="fr-BE" sz="3000" u="none" dirty="0">
                <a:solidFill>
                  <a:srgbClr val="7030A0"/>
                </a:solidFill>
              </a:rPr>
              <a:t>aider à assumer leurs obligations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2654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fr-BE" sz="4000" dirty="0">
                <a:solidFill>
                  <a:srgbClr val="7030A0"/>
                </a:solidFill>
              </a:rPr>
              <a:t>1er client: les P</a:t>
            </a:r>
            <a:r>
              <a:rPr lang="fr-BE" sz="4000" dirty="0" smtClean="0">
                <a:solidFill>
                  <a:srgbClr val="7030A0"/>
                </a:solidFill>
              </a:rPr>
              <a:t>H</a:t>
            </a:r>
            <a:endParaRPr lang="fr-BE" sz="4000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9381" y="1844824"/>
            <a:ext cx="8229600" cy="4525963"/>
          </a:xfrm>
        </p:spPr>
        <p:txBody>
          <a:bodyPr>
            <a:noAutofit/>
          </a:bodyPr>
          <a:lstStyle/>
          <a:p>
            <a:r>
              <a:rPr lang="fr-BE" sz="4400" dirty="0" smtClean="0"/>
              <a:t>Actions menées</a:t>
            </a:r>
          </a:p>
          <a:p>
            <a:pPr lvl="1"/>
            <a:r>
              <a:rPr lang="fr-FR" altLang="fr-FR" sz="40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Ecoute</a:t>
            </a:r>
          </a:p>
          <a:p>
            <a:pPr lvl="1"/>
            <a:r>
              <a:rPr lang="fr-FR" altLang="fr-FR" sz="40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Information</a:t>
            </a:r>
          </a:p>
          <a:p>
            <a:pPr lvl="1"/>
            <a:r>
              <a:rPr lang="fr-FR" altLang="fr-FR" sz="40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Conseil</a:t>
            </a:r>
          </a:p>
          <a:p>
            <a:pPr lvl="1"/>
            <a:r>
              <a:rPr lang="fr-FR" altLang="fr-FR" sz="40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Soutien à l’accès à des opérateurs généralistes ou spécialisés</a:t>
            </a:r>
          </a:p>
          <a:p>
            <a:pPr marL="0" indent="0">
              <a:buNone/>
            </a:pPr>
            <a:endParaRPr lang="fr-BE" sz="4400" dirty="0"/>
          </a:p>
        </p:txBody>
      </p:sp>
    </p:spTree>
    <p:extLst>
      <p:ext uri="{BB962C8B-B14F-4D97-AF65-F5344CB8AC3E}">
        <p14:creationId xmlns:p14="http://schemas.microsoft.com/office/powerpoint/2010/main" val="7129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altLang="fr-FR" sz="2800" u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sz="2800" u="none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fr-FR" altLang="fr-FR" sz="2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urtout </a:t>
            </a:r>
            <a:r>
              <a:rPr lang="fr-FR" altLang="fr-FR" sz="2800" u="none" dirty="0">
                <a:latin typeface="Arial" panose="020B0604020202020204" pitchFamily="34" charset="0"/>
                <a:cs typeface="Arial" panose="020B0604020202020204" pitchFamily="34" charset="0"/>
              </a:rPr>
              <a:t>des jeunes très peu qualifiés et des travailleurs d’âge mûr qui risquent de perdre leur emploi</a:t>
            </a:r>
          </a:p>
          <a:p>
            <a:pPr>
              <a:buNone/>
            </a:pPr>
            <a:endParaRPr lang="fr-FR" altLang="fr-FR" sz="28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fr-FR" altLang="fr-FR" sz="2800" u="none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altLang="fr-FR" sz="28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njeux </a:t>
            </a:r>
            <a:r>
              <a:rPr lang="fr-FR" altLang="fr-FR" sz="2800" u="none" dirty="0">
                <a:latin typeface="Arial" panose="020B0604020202020204" pitchFamily="34" charset="0"/>
                <a:cs typeface="Arial" panose="020B0604020202020204" pitchFamily="34" charset="0"/>
              </a:rPr>
              <a:t>: aussi bien insertion que maintien à l’emploi !</a:t>
            </a:r>
          </a:p>
          <a:p>
            <a:pPr marL="0" indent="0">
              <a:buNone/>
            </a:pP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169716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sz="4900" dirty="0">
                <a:solidFill>
                  <a:srgbClr val="7030A0"/>
                </a:solidFill>
              </a:rPr>
              <a:t>Un 2ème client : </a:t>
            </a:r>
            <a:br>
              <a:rPr lang="fr-BE" sz="4900" dirty="0">
                <a:solidFill>
                  <a:srgbClr val="7030A0"/>
                </a:solidFill>
              </a:rPr>
            </a:br>
            <a:r>
              <a:rPr lang="fr-BE" sz="4900" dirty="0">
                <a:solidFill>
                  <a:srgbClr val="7030A0"/>
                </a:solidFill>
              </a:rPr>
              <a:t>les opérateurs d’insertion</a:t>
            </a:r>
            <a:r>
              <a:rPr lang="fr-BE" sz="4900" dirty="0"/>
              <a:t/>
            </a:r>
            <a:br>
              <a:rPr lang="fr-BE" sz="4900" dirty="0"/>
            </a:br>
            <a:endParaRPr lang="fr-BE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2800" u="none" dirty="0">
                <a:latin typeface="Arial" panose="020B0604020202020204" pitchFamily="34" charset="0"/>
                <a:cs typeface="Arial" panose="020B0604020202020204" pitchFamily="34" charset="0"/>
              </a:rPr>
              <a:t>But général = les aider à prendre en compte les personnes handicapées dans leur action « normale »</a:t>
            </a:r>
          </a:p>
          <a:p>
            <a:pPr marL="0" indent="0"/>
            <a:endParaRPr lang="fr-FR" sz="2800" u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fr-FR" sz="2800" u="none" dirty="0">
                <a:latin typeface="Arial" panose="020B0604020202020204" pitchFamily="34" charset="0"/>
                <a:cs typeface="Arial" panose="020B0604020202020204" pitchFamily="34" charset="0"/>
              </a:rPr>
              <a:t>… surtout s’ils s’adressent </a:t>
            </a:r>
          </a:p>
          <a:p>
            <a:pPr marL="0" indent="0" algn="r">
              <a:buNone/>
            </a:pPr>
            <a:r>
              <a:rPr lang="fr-FR" sz="2800" u="none" dirty="0">
                <a:latin typeface="Arial" panose="020B0604020202020204" pitchFamily="34" charset="0"/>
                <a:cs typeface="Arial" panose="020B0604020202020204" pitchFamily="34" charset="0"/>
              </a:rPr>
              <a:t>à l’ensemble de la population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488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principes</a:t>
            </a:r>
            <a:endParaRPr lang="fr-BE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2910" y="1517015"/>
            <a:ext cx="8412480" cy="4351338"/>
          </a:xfrm>
        </p:spPr>
        <p:txBody>
          <a:bodyPr>
            <a:normAutofit/>
          </a:bodyPr>
          <a:lstStyle/>
          <a:p>
            <a:r>
              <a:rPr lang="fr-BE" sz="32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Service égalitaire et universel (égalité des chances, non discrimination, ...)</a:t>
            </a:r>
          </a:p>
          <a:p>
            <a:r>
              <a:rPr lang="fr-BE" sz="32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Adaptation de l’offre de services au handicap (aménagements raisonnables)</a:t>
            </a:r>
          </a:p>
          <a:p>
            <a:r>
              <a:rPr lang="fr-BE" sz="32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Complémentarité – développement de synergies</a:t>
            </a:r>
          </a:p>
          <a:p>
            <a:r>
              <a:rPr lang="fr-BE" sz="32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Résiduarité</a:t>
            </a:r>
            <a:r>
              <a:rPr lang="fr-BE" sz="32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de l’action de l’AWIPH</a:t>
            </a:r>
            <a:endParaRPr lang="fr-BE" sz="32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9024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fr-BE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 handicap : </a:t>
            </a:r>
            <a:r>
              <a:rPr lang="fr-BE" sz="2800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une notion relative …</a:t>
            </a:r>
          </a:p>
          <a:p>
            <a:pPr marL="0" indent="0">
              <a:buNone/>
            </a:pPr>
            <a:endParaRPr lang="fr-BE" sz="2000" dirty="0"/>
          </a:p>
          <a:p>
            <a:pPr marL="0" indent="0">
              <a:buNone/>
            </a:pPr>
            <a:r>
              <a:rPr lang="fr-BE" sz="2400" u="none" dirty="0" smtClean="0"/>
              <a:t>Autant de définitions légales que d’organismes chargés de gérer les politiques et les prestations.</a:t>
            </a:r>
          </a:p>
          <a:p>
            <a:pPr marL="0" indent="0">
              <a:buNone/>
            </a:pPr>
            <a:endParaRPr lang="fr-BE" sz="800" u="none" dirty="0" smtClean="0"/>
          </a:p>
          <a:p>
            <a:pPr marL="0" indent="0">
              <a:buNone/>
            </a:pPr>
            <a:r>
              <a:rPr lang="fr-BE" sz="2000" u="none" dirty="0" smtClean="0"/>
              <a:t>(allocations de remplacement revenus, allocations familiales majorées, prestations de réadaptation et de rééducation fonctionnelle, avantages et exonérations, enseignement spécialisé, …)</a:t>
            </a:r>
            <a:endParaRPr lang="fr-BE" sz="2000" u="none" dirty="0"/>
          </a:p>
        </p:txBody>
      </p:sp>
    </p:spTree>
    <p:extLst>
      <p:ext uri="{BB962C8B-B14F-4D97-AF65-F5344CB8AC3E}">
        <p14:creationId xmlns:p14="http://schemas.microsoft.com/office/powerpoint/2010/main" val="217528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fr-BE" dirty="0">
                <a:solidFill>
                  <a:srgbClr val="7030A0"/>
                </a:solidFill>
              </a:rPr>
              <a:t>Un 3ème </a:t>
            </a:r>
            <a:r>
              <a:rPr lang="fr-BE" dirty="0" smtClean="0">
                <a:solidFill>
                  <a:srgbClr val="7030A0"/>
                </a:solidFill>
              </a:rPr>
              <a:t>client </a:t>
            </a:r>
            <a:r>
              <a:rPr lang="fr-BE" dirty="0">
                <a:solidFill>
                  <a:srgbClr val="7030A0"/>
                </a:solidFill>
              </a:rPr>
              <a:t>: les entreprises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altLang="fr-FR" sz="3600" dirty="0"/>
              <a:t>But général = les aider à assumer leurs obligations</a:t>
            </a:r>
          </a:p>
          <a:p>
            <a:r>
              <a:rPr lang="fr-FR" altLang="fr-FR" sz="3600" dirty="0"/>
              <a:t>Obligations des entreprises: </a:t>
            </a:r>
          </a:p>
          <a:p>
            <a:pPr lvl="1"/>
            <a:r>
              <a:rPr lang="fr-BE" sz="32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non discrimination</a:t>
            </a:r>
          </a:p>
          <a:p>
            <a:pPr lvl="1"/>
            <a:r>
              <a:rPr lang="fr-BE" sz="32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obligation d’adapter les conditions de travail (aménagements raisonnables)</a:t>
            </a:r>
          </a:p>
          <a:p>
            <a:pPr lvl="1"/>
            <a:r>
              <a:rPr lang="fr-BE" sz="32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obligation de rémunération normale (CCT </a:t>
            </a:r>
            <a:r>
              <a:rPr lang="fr-BE" sz="3200" dirty="0" smtClean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29)</a:t>
            </a:r>
            <a:endParaRPr lang="fr-BE" sz="3200" dirty="0">
              <a:solidFill>
                <a:schemeClr val="tx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/>
            <a:r>
              <a:rPr lang="fr-BE" sz="32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obligation d’emploi (secteur public</a:t>
            </a:r>
            <a:r>
              <a:rPr lang="fr-BE" sz="3200" dirty="0" smtClean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/>
            <a:r>
              <a:rPr lang="fr-BE" sz="32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p</a:t>
            </a:r>
            <a:r>
              <a:rPr lang="fr-BE" sz="3200" dirty="0" smtClean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arcours/trajet/plan de réintégration/réinsertion</a:t>
            </a:r>
            <a:endParaRPr lang="fr-BE" sz="3200" dirty="0">
              <a:solidFill>
                <a:schemeClr val="tx1">
                  <a:lumMod val="50000"/>
                </a:schemeClr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5552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fr-BE" dirty="0">
                <a:solidFill>
                  <a:srgbClr val="7030A0"/>
                </a:solidFill>
              </a:rPr>
              <a:t>Entreprises: </a:t>
            </a:r>
            <a:r>
              <a:rPr lang="fr-BE" dirty="0" smtClean="0">
                <a:solidFill>
                  <a:srgbClr val="7030A0"/>
                </a:solidFill>
              </a:rPr>
              <a:t>actions </a:t>
            </a:r>
            <a:r>
              <a:rPr lang="fr-BE" dirty="0">
                <a:solidFill>
                  <a:srgbClr val="7030A0"/>
                </a:solidFill>
              </a:rPr>
              <a:t>menées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0364" y="980728"/>
            <a:ext cx="8574124" cy="5688632"/>
          </a:xfrm>
        </p:spPr>
        <p:txBody>
          <a:bodyPr>
            <a:normAutofit fontScale="70000" lnSpcReduction="20000"/>
          </a:bodyPr>
          <a:lstStyle/>
          <a:p>
            <a:r>
              <a:rPr lang="fr-BE" sz="4600" dirty="0"/>
              <a:t>Sensibiliser </a:t>
            </a:r>
            <a:endParaRPr lang="fr-BE" sz="4600" dirty="0" smtClean="0"/>
          </a:p>
          <a:p>
            <a:r>
              <a:rPr lang="fr-BE" sz="4600" dirty="0" smtClean="0"/>
              <a:t>Informer</a:t>
            </a:r>
            <a:r>
              <a:rPr lang="fr-BE" sz="4600" dirty="0"/>
              <a:t>, outiller les employeurs, les collègues, la ligne hiérarchique :</a:t>
            </a:r>
          </a:p>
          <a:p>
            <a:pPr lvl="1"/>
            <a:r>
              <a:rPr lang="fr-BE" sz="40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à propos des déficiences,</a:t>
            </a:r>
          </a:p>
          <a:p>
            <a:pPr lvl="1"/>
            <a:r>
              <a:rPr lang="fr-BE" sz="40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à propos des adaptations de conditions de travail,</a:t>
            </a:r>
          </a:p>
          <a:p>
            <a:pPr lvl="1"/>
            <a:r>
              <a:rPr lang="fr-BE" sz="40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à propos de la fonction de tuteur</a:t>
            </a:r>
          </a:p>
          <a:p>
            <a:r>
              <a:rPr lang="fr-BE" sz="4600" dirty="0"/>
              <a:t>Aider à analyser les situations de travail</a:t>
            </a:r>
          </a:p>
          <a:p>
            <a:r>
              <a:rPr lang="fr-BE" sz="4600" dirty="0"/>
              <a:t>Soutenir financièrement pour :</a:t>
            </a:r>
          </a:p>
          <a:p>
            <a:pPr lvl="1"/>
            <a:r>
              <a:rPr lang="fr-BE" sz="40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encourager l’embauche</a:t>
            </a:r>
          </a:p>
          <a:p>
            <a:pPr lvl="1"/>
            <a:r>
              <a:rPr lang="fr-BE" sz="4000" dirty="0">
                <a:solidFill>
                  <a:schemeClr val="tx1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aider à assumer les coûts supplémentaires (&gt;&lt; incitants !)</a:t>
            </a:r>
          </a:p>
          <a:p>
            <a:r>
              <a:rPr lang="fr-BE" sz="4600" dirty="0"/>
              <a:t>Mettre en relation avec d’autres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20120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sz="4900" dirty="0" smtClean="0">
                <a:solidFill>
                  <a:srgbClr val="7030A0"/>
                </a:solidFill>
              </a:rPr>
              <a:t>Conditions d’admission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472608"/>
          </a:xfrm>
        </p:spPr>
        <p:txBody>
          <a:bodyPr>
            <a:normAutofit fontScale="85000" lnSpcReduction="10000"/>
          </a:bodyPr>
          <a:lstStyle/>
          <a:p>
            <a:r>
              <a:rPr lang="fr-BE" sz="3300" dirty="0"/>
              <a:t>Domiciliation</a:t>
            </a:r>
            <a:r>
              <a:rPr lang="fr-BE" sz="3300" u="none" dirty="0"/>
              <a:t> sur le territoire de la région wallonne de langue française</a:t>
            </a:r>
          </a:p>
          <a:p>
            <a:r>
              <a:rPr lang="fr-BE" sz="3300" dirty="0"/>
              <a:t>Nationalité</a:t>
            </a:r>
            <a:r>
              <a:rPr lang="fr-BE" sz="3300" u="none" dirty="0"/>
              <a:t> : Belge, Union européenne (et assimilé) ou 5 ans de résidence en Belgique</a:t>
            </a:r>
          </a:p>
          <a:p>
            <a:r>
              <a:rPr lang="fr-BE" sz="3300" dirty="0"/>
              <a:t>Moins de 65 ans </a:t>
            </a:r>
            <a:r>
              <a:rPr lang="fr-BE" sz="3300" u="none" dirty="0"/>
              <a:t>lors de la </a:t>
            </a:r>
            <a:r>
              <a:rPr lang="fr-BE" sz="3300" u="none" dirty="0" smtClean="0"/>
              <a:t>1</a:t>
            </a:r>
            <a:r>
              <a:rPr lang="fr-BE" sz="3300" u="none" baseline="30000" dirty="0" smtClean="0"/>
              <a:t>ère</a:t>
            </a:r>
            <a:r>
              <a:rPr lang="fr-BE" sz="3300" u="none" dirty="0" smtClean="0"/>
              <a:t> </a:t>
            </a:r>
            <a:r>
              <a:rPr lang="fr-BE" sz="3300" u="none" dirty="0"/>
              <a:t>intervention    </a:t>
            </a:r>
          </a:p>
          <a:p>
            <a:endParaRPr lang="fr-BE" sz="3300" dirty="0"/>
          </a:p>
          <a:p>
            <a:r>
              <a:rPr lang="fr-BE" sz="3300" u="none" dirty="0"/>
              <a:t>Perte de la capacité </a:t>
            </a:r>
            <a:r>
              <a:rPr lang="fr-BE" sz="3300" dirty="0"/>
              <a:t>mentale </a:t>
            </a:r>
            <a:r>
              <a:rPr lang="fr-BE" sz="3300" u="none" dirty="0"/>
              <a:t>(= déficience intellectuelle ou problèmes de santé mentale) </a:t>
            </a:r>
            <a:r>
              <a:rPr lang="fr-BE" sz="3300" dirty="0"/>
              <a:t>d’au moins 20 %</a:t>
            </a:r>
          </a:p>
          <a:p>
            <a:pPr marL="0" indent="0">
              <a:buNone/>
            </a:pPr>
            <a:r>
              <a:rPr lang="fr-BE" sz="3300" u="none" dirty="0"/>
              <a:t>ET/OU</a:t>
            </a:r>
          </a:p>
          <a:p>
            <a:r>
              <a:rPr lang="fr-BE" sz="3300" u="none" dirty="0"/>
              <a:t>Perte de la capacité </a:t>
            </a:r>
            <a:r>
              <a:rPr lang="fr-BE" sz="3300" dirty="0"/>
              <a:t>physique </a:t>
            </a:r>
            <a:r>
              <a:rPr lang="fr-BE" sz="3300" u="none" dirty="0"/>
              <a:t>(= difficultés motrices, sensorielles, …) </a:t>
            </a:r>
            <a:r>
              <a:rPr lang="fr-BE" sz="3300" dirty="0"/>
              <a:t>d’au moins 30 % 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0134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1782606" y="3733375"/>
            <a:ext cx="5454253" cy="1191"/>
          </a:xfrm>
          <a:prstGeom prst="line">
            <a:avLst/>
          </a:prstGeom>
          <a:noFill/>
          <a:ln w="9360" cap="flat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350">
              <a:solidFill>
                <a:srgbClr val="000000"/>
              </a:solidFill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 flipH="1">
            <a:off x="3769758" y="1395971"/>
            <a:ext cx="13097" cy="2152650"/>
          </a:xfrm>
          <a:prstGeom prst="line">
            <a:avLst/>
          </a:prstGeom>
          <a:noFill/>
          <a:ln w="9360" cap="flat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600">
              <a:solidFill>
                <a:srgbClr val="000000"/>
              </a:solidFill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5509262" y="1342392"/>
            <a:ext cx="1190" cy="2206229"/>
          </a:xfrm>
          <a:prstGeom prst="line">
            <a:avLst/>
          </a:prstGeom>
          <a:noFill/>
          <a:ln w="9360" cap="flat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600">
              <a:solidFill>
                <a:srgbClr val="000000"/>
              </a:solidFill>
            </a:endParaRPr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2107645" y="1288816"/>
            <a:ext cx="1350169" cy="648890"/>
          </a:xfrm>
          <a:prstGeom prst="ellipse">
            <a:avLst/>
          </a:prstGeom>
          <a:solidFill>
            <a:srgbClr val="99CCFF"/>
          </a:solidFill>
          <a:ln w="9360" cap="flat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endParaRPr lang="fr-BE" sz="1600" dirty="0">
              <a:solidFill>
                <a:srgbClr val="000066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600" b="1" dirty="0">
                <a:solidFill>
                  <a:srgbClr val="000066"/>
                </a:solidFill>
              </a:rPr>
              <a:t>Amélioration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600" b="1" dirty="0">
                <a:solidFill>
                  <a:srgbClr val="000066"/>
                </a:solidFill>
              </a:rPr>
              <a:t>de l’employabilité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endParaRPr lang="fr-BE" sz="1600" dirty="0">
              <a:solidFill>
                <a:srgbClr val="000066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2214801" y="1990093"/>
            <a:ext cx="1243012" cy="43219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>
                <a:solidFill>
                  <a:srgbClr val="000066"/>
                </a:solidFill>
              </a:rPr>
              <a:t>Stage de découverte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 smtClean="0">
                <a:solidFill>
                  <a:srgbClr val="000066"/>
                </a:solidFill>
              </a:rPr>
              <a:t>363</a:t>
            </a:r>
            <a:endParaRPr lang="fr-BE" sz="1050" b="1" dirty="0">
              <a:solidFill>
                <a:srgbClr val="000066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2228247" y="2468243"/>
            <a:ext cx="1243012" cy="562533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>
                <a:solidFill>
                  <a:srgbClr val="000066"/>
                </a:solidFill>
              </a:rPr>
              <a:t>Contrat d’adaptation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>
                <a:solidFill>
                  <a:srgbClr val="000066"/>
                </a:solidFill>
              </a:rPr>
              <a:t>Professionnelle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 smtClean="0">
                <a:solidFill>
                  <a:srgbClr val="000066"/>
                </a:solidFill>
              </a:rPr>
              <a:t>1501</a:t>
            </a:r>
            <a:endParaRPr lang="fr-BE" sz="1050" b="1" dirty="0">
              <a:solidFill>
                <a:srgbClr val="000066"/>
              </a:solidFill>
            </a:endParaRP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4050744" y="1288816"/>
            <a:ext cx="1243013" cy="702469"/>
          </a:xfrm>
          <a:prstGeom prst="ellipse">
            <a:avLst/>
          </a:prstGeom>
          <a:solidFill>
            <a:srgbClr val="99CCFF"/>
          </a:solidFill>
          <a:ln w="9360" cap="flat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600" b="1" dirty="0">
                <a:solidFill>
                  <a:srgbClr val="000066"/>
                </a:solidFill>
              </a:rPr>
              <a:t>Mise 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600" b="1" dirty="0">
                <a:solidFill>
                  <a:srgbClr val="000066"/>
                </a:solidFill>
              </a:rPr>
              <a:t>l’emploi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4050744" y="2152017"/>
            <a:ext cx="1279920" cy="510151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>
                <a:solidFill>
                  <a:srgbClr val="000066"/>
                </a:solidFill>
              </a:rPr>
              <a:t>Prime à l’intégration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 smtClean="0">
                <a:solidFill>
                  <a:srgbClr val="000066"/>
                </a:solidFill>
              </a:rPr>
              <a:t>1004</a:t>
            </a:r>
            <a:endParaRPr lang="fr-BE" sz="1050" b="1" dirty="0">
              <a:solidFill>
                <a:srgbClr val="000066"/>
              </a:solidFill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4067177" y="2735895"/>
            <a:ext cx="1279920" cy="57039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>
                <a:solidFill>
                  <a:srgbClr val="000066"/>
                </a:solidFill>
              </a:rPr>
              <a:t>Prime aux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>
                <a:solidFill>
                  <a:srgbClr val="000066"/>
                </a:solidFill>
              </a:rPr>
              <a:t> indépendants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 smtClean="0">
                <a:solidFill>
                  <a:srgbClr val="000066"/>
                </a:solidFill>
              </a:rPr>
              <a:t>70</a:t>
            </a:r>
            <a:endParaRPr lang="fr-BE" sz="1050" b="1" dirty="0">
              <a:solidFill>
                <a:srgbClr val="000066"/>
              </a:solidFill>
            </a:endParaRPr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5725954" y="1288816"/>
            <a:ext cx="1322784" cy="702469"/>
          </a:xfrm>
          <a:prstGeom prst="ellipse">
            <a:avLst/>
          </a:prstGeom>
          <a:solidFill>
            <a:srgbClr val="99CCFF"/>
          </a:solidFill>
          <a:ln w="9360" cap="flat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600" b="1">
                <a:solidFill>
                  <a:srgbClr val="000066"/>
                </a:solidFill>
              </a:rPr>
              <a:t>Accompagnement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600" b="1">
                <a:solidFill>
                  <a:srgbClr val="000066"/>
                </a:solidFill>
              </a:rPr>
              <a:t>dans l’emploi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5887880" y="2368711"/>
            <a:ext cx="1348979" cy="377430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>
                <a:solidFill>
                  <a:srgbClr val="000066"/>
                </a:solidFill>
              </a:rPr>
              <a:t>Prime au tutorat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 smtClean="0">
                <a:solidFill>
                  <a:srgbClr val="000066"/>
                </a:solidFill>
              </a:rPr>
              <a:t>468</a:t>
            </a:r>
            <a:endParaRPr lang="fr-BE" sz="1050" b="1" dirty="0">
              <a:solidFill>
                <a:srgbClr val="000066"/>
              </a:solidFill>
            </a:endParaRPr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3764528" y="3804571"/>
            <a:ext cx="2106216" cy="647700"/>
          </a:xfrm>
          <a:prstGeom prst="ellipse">
            <a:avLst/>
          </a:prstGeom>
          <a:solidFill>
            <a:srgbClr val="99CCFF"/>
          </a:solidFill>
          <a:ln w="9360" cap="flat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endParaRPr lang="fr-BE" sz="1600" dirty="0">
              <a:solidFill>
                <a:srgbClr val="000066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r>
              <a:rPr lang="fr-BE" sz="1600" b="1" dirty="0">
                <a:solidFill>
                  <a:srgbClr val="000066"/>
                </a:solidFill>
              </a:rPr>
              <a:t>Adaptation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r>
              <a:rPr lang="fr-BE" sz="1600" b="1" dirty="0">
                <a:solidFill>
                  <a:srgbClr val="000066"/>
                </a:solidFill>
              </a:rPr>
              <a:t>des situations de travail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endParaRPr lang="fr-BE" sz="1600" dirty="0">
              <a:solidFill>
                <a:srgbClr val="000066"/>
              </a:solidFill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1965364" y="4329746"/>
            <a:ext cx="1654374" cy="73286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endParaRPr lang="fr-BE" sz="900" b="1" dirty="0">
              <a:solidFill>
                <a:srgbClr val="000066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Intervention dans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l’aménagement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des postes de travail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r>
              <a:rPr lang="fr-BE" sz="1200" b="1" dirty="0" smtClean="0">
                <a:solidFill>
                  <a:srgbClr val="000066"/>
                </a:solidFill>
              </a:rPr>
              <a:t>163</a:t>
            </a:r>
            <a:endParaRPr lang="fr-BE" sz="1200" b="1" dirty="0">
              <a:solidFill>
                <a:srgbClr val="000066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endParaRPr lang="fr-BE" sz="900" dirty="0">
              <a:solidFill>
                <a:srgbClr val="000066"/>
              </a:solidFill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3997166" y="4541758"/>
            <a:ext cx="1441847" cy="48577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>
                <a:solidFill>
                  <a:srgbClr val="000066"/>
                </a:solidFill>
              </a:rPr>
              <a:t>Prime de compensation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 smtClean="0">
                <a:solidFill>
                  <a:srgbClr val="000066"/>
                </a:solidFill>
              </a:rPr>
              <a:t>5142</a:t>
            </a:r>
            <a:endParaRPr lang="fr-BE" sz="1050" b="1" dirty="0">
              <a:solidFill>
                <a:srgbClr val="000066"/>
              </a:solidFill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5816441" y="4425834"/>
            <a:ext cx="1779895" cy="56883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>
                <a:solidFill>
                  <a:srgbClr val="000066"/>
                </a:solidFill>
              </a:rPr>
              <a:t>Entreprises de Travail Adapté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endParaRPr lang="fr-BE" sz="1050" b="1" dirty="0">
              <a:solidFill>
                <a:srgbClr val="00206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>
                <a:solidFill>
                  <a:srgbClr val="FF0000"/>
                </a:solidFill>
              </a:rPr>
              <a:t>7605 </a:t>
            </a:r>
            <a:r>
              <a:rPr lang="fr-BE" sz="1050" b="1" dirty="0">
                <a:solidFill>
                  <a:srgbClr val="000066"/>
                </a:solidFill>
              </a:rPr>
              <a:t>travailleurs handicapés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>
                <a:solidFill>
                  <a:srgbClr val="000066"/>
                </a:solidFill>
              </a:rPr>
              <a:t>subsidiés </a:t>
            </a: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5887880" y="2845558"/>
            <a:ext cx="1348979" cy="509069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>
                <a:solidFill>
                  <a:srgbClr val="000066"/>
                </a:solidFill>
              </a:rPr>
              <a:t>Soutien dans l’emploi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 smtClean="0">
                <a:solidFill>
                  <a:srgbClr val="000066"/>
                </a:solidFill>
              </a:rPr>
              <a:t>470</a:t>
            </a:r>
            <a:endParaRPr lang="fr-BE" sz="1050" b="1" dirty="0">
              <a:solidFill>
                <a:srgbClr val="000066"/>
              </a:solidFill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2228247" y="3103032"/>
            <a:ext cx="1243013" cy="486966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>
                <a:solidFill>
                  <a:srgbClr val="000066"/>
                </a:solidFill>
              </a:rPr>
              <a:t>Centres de formation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>
                <a:solidFill>
                  <a:srgbClr val="000066"/>
                </a:solidFill>
              </a:rPr>
              <a:t>CFISPA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050" b="1" dirty="0">
                <a:solidFill>
                  <a:srgbClr val="FF0000"/>
                </a:solidFill>
              </a:rPr>
              <a:t>1581</a:t>
            </a:r>
          </a:p>
        </p:txBody>
      </p:sp>
      <p:sp>
        <p:nvSpPr>
          <p:cNvPr id="2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076991" y="332655"/>
            <a:ext cx="7584141" cy="494110"/>
          </a:xfrm>
          <a:ln/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</a:tabLst>
            </a:pPr>
            <a:r>
              <a:rPr lang="fr-FR" b="1" dirty="0" smtClean="0">
                <a:solidFill>
                  <a:srgbClr val="7030A0"/>
                </a:solidFill>
              </a:rPr>
              <a:t>Quatre « familles » d’aides (chiffres 2016)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51520" y="5603155"/>
            <a:ext cx="8744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350" b="1" dirty="0"/>
              <a:t>Pour plus d’informations sur les aides : </a:t>
            </a:r>
            <a:r>
              <a:rPr lang="fr-BE" sz="1350" b="1" dirty="0">
                <a:hlinkClick r:id="rId3"/>
              </a:rPr>
              <a:t>https://</a:t>
            </a:r>
            <a:r>
              <a:rPr lang="fr-BE" sz="1400" b="1" dirty="0">
                <a:hlinkClick r:id="rId3"/>
              </a:rPr>
              <a:t>www.aviq.be/handicap/vosbesoins/se_former_travailler/index.html</a:t>
            </a:r>
            <a:r>
              <a:rPr lang="fr-BE" sz="1350" b="1" dirty="0"/>
              <a:t>   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5870744" y="6194851"/>
            <a:ext cx="2720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rgbClr val="FF0000"/>
                </a:solidFill>
              </a:rPr>
              <a:t>En rouge : chiffres 2015</a:t>
            </a:r>
            <a:endParaRPr lang="fr-BE" dirty="0">
              <a:solidFill>
                <a:srgbClr val="FF0000"/>
              </a:solidFill>
            </a:endParaRPr>
          </a:p>
        </p:txBody>
      </p:sp>
      <p:pic>
        <p:nvPicPr>
          <p:cNvPr id="22" name="Espace réservé du contenu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47" y="3301402"/>
            <a:ext cx="1123394" cy="79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716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BE" dirty="0">
                <a:solidFill>
                  <a:srgbClr val="7030A0"/>
                </a:solidFill>
              </a:rPr>
              <a:t>Des aides financières pas toujours </a:t>
            </a:r>
            <a:r>
              <a:rPr lang="fr-BE" dirty="0" smtClean="0">
                <a:solidFill>
                  <a:srgbClr val="7030A0"/>
                </a:solidFill>
              </a:rPr>
              <a:t>indispensables </a:t>
            </a:r>
            <a:r>
              <a:rPr lang="fr-BE" dirty="0">
                <a:solidFill>
                  <a:srgbClr val="7030A0"/>
                </a:solidFill>
              </a:rPr>
              <a:t>…</a:t>
            </a:r>
          </a:p>
        </p:txBody>
      </p:sp>
      <p:graphicFrame>
        <p:nvGraphicFramePr>
          <p:cNvPr id="5" name="Espace réservé du contenu 12"/>
          <p:cNvGraphicFramePr>
            <a:graphicFrameLocks noGrp="1"/>
          </p:cNvGraphicFramePr>
          <p:nvPr>
            <p:ph idx="1"/>
            <p:extLst/>
          </p:nvPr>
        </p:nvGraphicFramePr>
        <p:xfrm>
          <a:off x="724226" y="2564904"/>
          <a:ext cx="3868340" cy="3645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Espace réservé du contenu 10"/>
          <p:cNvGraphicFramePr>
            <a:graphicFrameLocks noGrp="1"/>
          </p:cNvGraphicFramePr>
          <p:nvPr>
            <p:ph sz="quarter" idx="4294967295"/>
            <p:extLst/>
          </p:nvPr>
        </p:nvGraphicFramePr>
        <p:xfrm>
          <a:off x="5256213" y="2565400"/>
          <a:ext cx="3887787" cy="350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Espace réservé du texte 5"/>
          <p:cNvSpPr txBox="1">
            <a:spLocks/>
          </p:cNvSpPr>
          <p:nvPr/>
        </p:nvSpPr>
        <p:spPr>
          <a:xfrm>
            <a:off x="629842" y="2112870"/>
            <a:ext cx="3868340" cy="3225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BE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Taux d’emploi</a:t>
            </a:r>
            <a:endParaRPr kumimoji="0" lang="fr-BE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texte 7"/>
          <p:cNvSpPr txBox="1">
            <a:spLocks/>
          </p:cNvSpPr>
          <p:nvPr/>
        </p:nvSpPr>
        <p:spPr>
          <a:xfrm>
            <a:off x="4572000" y="2112869"/>
            <a:ext cx="3887391" cy="32251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sz="3200" u="sng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BE" b="1" u="none" dirty="0" smtClean="0"/>
              <a:t>Aides à l’emploi AWIPH</a:t>
            </a:r>
            <a:endParaRPr lang="fr-BE" b="1" u="none" dirty="0"/>
          </a:p>
        </p:txBody>
      </p:sp>
    </p:spTree>
    <p:extLst>
      <p:ext uri="{BB962C8B-B14F-4D97-AF65-F5344CB8AC3E}">
        <p14:creationId xmlns:p14="http://schemas.microsoft.com/office/powerpoint/2010/main" val="32207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>
                <a:solidFill>
                  <a:srgbClr val="7030A0"/>
                </a:solidFill>
              </a:rPr>
              <a:t>DEUX AMBITIONS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BE" sz="4100" dirty="0">
                <a:latin typeface="+mj-lt"/>
                <a:cs typeface="Arial" panose="020B0604020202020204" pitchFamily="34" charset="0"/>
              </a:rPr>
              <a:t>Plus d’emploi pour les PH</a:t>
            </a:r>
          </a:p>
          <a:p>
            <a:pPr marL="0" indent="0">
              <a:buNone/>
            </a:pPr>
            <a:endParaRPr lang="fr-BE" sz="4100" dirty="0">
              <a:latin typeface="+mj-lt"/>
              <a:cs typeface="Arial" panose="020B0604020202020204" pitchFamily="34" charset="0"/>
            </a:endParaRPr>
          </a:p>
          <a:p>
            <a:r>
              <a:rPr lang="fr-BE" sz="4100" dirty="0">
                <a:latin typeface="+mj-lt"/>
                <a:cs typeface="Arial" panose="020B0604020202020204" pitchFamily="34" charset="0"/>
              </a:rPr>
              <a:t>« Mieux d’emploi » </a:t>
            </a:r>
          </a:p>
          <a:p>
            <a:pPr marL="0" indent="0">
              <a:buNone/>
            </a:pPr>
            <a:r>
              <a:rPr lang="fr-BE" sz="4100" dirty="0">
                <a:latin typeface="+mj-lt"/>
                <a:cs typeface="Arial" panose="020B0604020202020204" pitchFamily="34" charset="0"/>
              </a:rPr>
              <a:t>augmenter </a:t>
            </a:r>
            <a:r>
              <a:rPr lang="fr-BE" sz="4100" dirty="0" smtClean="0">
                <a:latin typeface="+mj-lt"/>
                <a:cs typeface="Arial" panose="020B0604020202020204" pitchFamily="34" charset="0"/>
              </a:rPr>
              <a:t>:</a:t>
            </a:r>
            <a:r>
              <a:rPr lang="fr-BE" sz="3600" dirty="0" smtClean="0">
                <a:latin typeface="+mj-lt"/>
                <a:cs typeface="Arial" panose="020B0604020202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la </a:t>
            </a:r>
            <a:r>
              <a:rPr lang="fr-BE" sz="36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productivité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l’intégration sociale au travail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l’indépendance/autonomie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BE" sz="36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la sécurité</a:t>
            </a:r>
          </a:p>
          <a:p>
            <a:pPr marL="342900" lvl="1" indent="0">
              <a:buNone/>
            </a:pPr>
            <a:r>
              <a:rPr lang="fr-BE" sz="3600" b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par l’ajustement des situations de travail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1302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fr-BE" dirty="0">
                <a:solidFill>
                  <a:srgbClr val="7030A0"/>
                </a:solidFill>
              </a:rPr>
              <a:t>Encouragement à l’embauche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fr-BE" sz="3600" u="none" dirty="0">
                <a:latin typeface="Arial" panose="020B0604020202020204" pitchFamily="34" charset="0"/>
                <a:cs typeface="Arial" panose="020B0604020202020204" pitchFamily="34" charset="0"/>
              </a:rPr>
              <a:t>incitants financiers</a:t>
            </a:r>
          </a:p>
          <a:p>
            <a:r>
              <a:rPr lang="fr-BE" sz="3600" u="none" dirty="0">
                <a:latin typeface="Arial" panose="020B0604020202020204" pitchFamily="34" charset="0"/>
                <a:cs typeface="Arial" panose="020B0604020202020204" pitchFamily="34" charset="0"/>
              </a:rPr>
              <a:t>interpellation des entreprises (des secteurs)</a:t>
            </a:r>
          </a:p>
          <a:p>
            <a:r>
              <a:rPr lang="fr-BE" sz="3600" u="none" dirty="0">
                <a:latin typeface="Arial" panose="020B0604020202020204" pitchFamily="34" charset="0"/>
                <a:cs typeface="Arial" panose="020B0604020202020204" pitchFamily="34" charset="0"/>
              </a:rPr>
              <a:t>identifier les tâches adéquates</a:t>
            </a:r>
            <a:r>
              <a:rPr lang="fr-B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fr-BE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fr-BE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</a:t>
            </a:r>
            <a:r>
              <a:rPr lang="fr-BE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», voire « job </a:t>
            </a:r>
            <a:r>
              <a:rPr lang="fr-BE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carving</a:t>
            </a:r>
            <a:r>
              <a:rPr lang="fr-BE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»</a:t>
            </a:r>
          </a:p>
          <a:p>
            <a:r>
              <a:rPr lang="fr-BE" sz="3600" u="none" dirty="0">
                <a:latin typeface="Arial" panose="020B0604020202020204" pitchFamily="34" charset="0"/>
                <a:cs typeface="Arial" panose="020B0604020202020204" pitchFamily="34" charset="0"/>
              </a:rPr>
              <a:t>aider à faire connaissance </a:t>
            </a:r>
          </a:p>
          <a:p>
            <a:pPr lvl="1">
              <a:buFont typeface="Wingdings" pitchFamily="2" charset="2"/>
              <a:buChar char="Ø"/>
            </a:pPr>
            <a:r>
              <a:rPr lang="fr-BE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stage, formation en entreprise, </a:t>
            </a:r>
            <a:r>
              <a:rPr lang="fr-BE" sz="32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Duoday</a:t>
            </a:r>
            <a:r>
              <a:rPr lang="fr-BE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BE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fr-BE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>
                <a:solidFill>
                  <a:srgbClr val="7030A0"/>
                </a:solidFill>
              </a:rPr>
              <a:t>Aide au maintien à l’emploi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3600" u="none" dirty="0">
                <a:cs typeface="Arial" panose="020B0604020202020204" pitchFamily="34" charset="0"/>
              </a:rPr>
              <a:t>aider à comprendre les problèmes (identification – explication)</a:t>
            </a:r>
          </a:p>
          <a:p>
            <a:r>
              <a:rPr lang="fr-BE" sz="3600" u="none" dirty="0">
                <a:cs typeface="Arial" panose="020B0604020202020204" pitchFamily="34" charset="0"/>
              </a:rPr>
              <a:t>prendre connaissance des mesures prises</a:t>
            </a:r>
          </a:p>
          <a:p>
            <a:r>
              <a:rPr lang="fr-BE" sz="3600" u="none" dirty="0">
                <a:cs typeface="Arial" panose="020B0604020202020204" pitchFamily="34" charset="0"/>
              </a:rPr>
              <a:t>en suggérer d’autres</a:t>
            </a:r>
          </a:p>
          <a:p>
            <a:r>
              <a:rPr lang="fr-BE" sz="3600" u="none" dirty="0">
                <a:cs typeface="Arial" panose="020B0604020202020204" pitchFamily="34" charset="0"/>
              </a:rPr>
              <a:t>financer les </a:t>
            </a:r>
            <a:r>
              <a:rPr lang="fr-BE" sz="3600" u="none" dirty="0" smtClean="0">
                <a:cs typeface="Arial" panose="020B0604020202020204" pitchFamily="34" charset="0"/>
              </a:rPr>
              <a:t>surcoûts</a:t>
            </a:r>
            <a:endParaRPr lang="fr-BE" sz="3600" u="none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98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BE" sz="4900" dirty="0">
                <a:solidFill>
                  <a:srgbClr val="7030A0"/>
                </a:solidFill>
              </a:rPr>
              <a:t>Maintenir à l’emploi, c’est:</a:t>
            </a:r>
            <a:r>
              <a:rPr lang="fr-BE" dirty="0">
                <a:solidFill>
                  <a:srgbClr val="7030A0"/>
                </a:solidFill>
              </a:rPr>
              <a:t/>
            </a:r>
            <a:br>
              <a:rPr lang="fr-BE" dirty="0">
                <a:solidFill>
                  <a:srgbClr val="7030A0"/>
                </a:solidFill>
              </a:rPr>
            </a:br>
            <a:endParaRPr lang="fr-BE" dirty="0">
              <a:solidFill>
                <a:srgbClr val="7030A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BE" sz="3600" u="none" dirty="0"/>
              <a:t>Ajuster les conditions de travail :</a:t>
            </a:r>
          </a:p>
          <a:p>
            <a:pPr marL="1028700" lvl="3"/>
            <a:r>
              <a:rPr lang="fr-BE" sz="2750" dirty="0"/>
              <a:t>adaptations techniques</a:t>
            </a:r>
          </a:p>
          <a:p>
            <a:pPr marL="1028700" lvl="3"/>
            <a:r>
              <a:rPr lang="fr-BE" sz="2750" dirty="0"/>
              <a:t>redéfinition des tâches</a:t>
            </a:r>
          </a:p>
          <a:p>
            <a:pPr marL="1028700" lvl="3"/>
            <a:r>
              <a:rPr lang="fr-BE" sz="2750" dirty="0"/>
              <a:t>réorganisation</a:t>
            </a:r>
          </a:p>
          <a:p>
            <a:pPr marL="1028700" lvl="3"/>
            <a:r>
              <a:rPr lang="fr-BE" sz="2750" dirty="0"/>
              <a:t>gestion du temps</a:t>
            </a:r>
          </a:p>
          <a:p>
            <a:pPr marL="1028700" lvl="3"/>
            <a:r>
              <a:rPr lang="fr-BE" sz="2750" dirty="0"/>
              <a:t>communication</a:t>
            </a:r>
          </a:p>
          <a:p>
            <a:pPr marL="1028700" lvl="3"/>
            <a:r>
              <a:rPr lang="fr-BE" sz="2750" dirty="0"/>
              <a:t>s</a:t>
            </a:r>
            <a:r>
              <a:rPr lang="fr-BE" sz="2750" dirty="0" smtClean="0"/>
              <a:t>upervision</a:t>
            </a:r>
          </a:p>
          <a:p>
            <a:pPr marL="342900" lvl="1"/>
            <a:endParaRPr lang="fr-BE" sz="3200" dirty="0"/>
          </a:p>
          <a:p>
            <a:pPr marL="0" indent="0">
              <a:buNone/>
            </a:pPr>
            <a:r>
              <a:rPr lang="fr-BE" sz="3600" u="none" dirty="0" smtClean="0"/>
              <a:t>…des </a:t>
            </a:r>
            <a:r>
              <a:rPr lang="fr-BE" sz="3600" u="none" dirty="0"/>
              <a:t>réponses </a:t>
            </a:r>
            <a:r>
              <a:rPr lang="fr-BE" sz="3600" u="none" dirty="0" smtClean="0"/>
              <a:t>souples et multiples</a:t>
            </a:r>
            <a:endParaRPr lang="fr-BE" sz="3600" u="none" dirty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3403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404664"/>
            <a:ext cx="7447710" cy="6155198"/>
          </a:xfrm>
          <a:prstGeom prst="rect">
            <a:avLst/>
          </a:prstGeom>
        </p:spPr>
      </p:pic>
      <p:pic>
        <p:nvPicPr>
          <p:cNvPr id="3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1123394" cy="79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fr-BE" altLang="fr-FR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Quelques définitions officielles ...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172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endParaRPr lang="fr-FR" altLang="fr-FR" sz="1400" dirty="0"/>
          </a:p>
          <a:p>
            <a:pPr>
              <a:buNone/>
            </a:pPr>
            <a:r>
              <a:rPr lang="fr-BE" altLang="fr-FR" sz="1400" dirty="0"/>
              <a:t>Loi 27.02.1987 – allocations de remplacement de revenus</a:t>
            </a:r>
          </a:p>
          <a:p>
            <a:r>
              <a:rPr lang="fr-BE" altLang="fr-FR" sz="1400" u="none" dirty="0"/>
              <a:t>Personne dont l’état physique ou psychique a réduit sa capacité de gain à un tiers ou moins de ce qu’une personne valide est en mesure de gagner en exerçant une profession sur le marché général du travail</a:t>
            </a:r>
            <a:r>
              <a:rPr lang="fr-FR" altLang="fr-FR" sz="1400" u="none" dirty="0"/>
              <a:t>. </a:t>
            </a:r>
            <a:endParaRPr lang="fr-BE" altLang="fr-FR" sz="1400" u="none" dirty="0"/>
          </a:p>
          <a:p>
            <a:pPr>
              <a:buNone/>
            </a:pPr>
            <a:endParaRPr lang="fr-BE" altLang="fr-FR" sz="1400" dirty="0"/>
          </a:p>
          <a:p>
            <a:pPr>
              <a:buNone/>
            </a:pPr>
            <a:r>
              <a:rPr lang="fr-BE" altLang="fr-FR" sz="1400" dirty="0"/>
              <a:t>Idem – allocations d’intégration</a:t>
            </a:r>
          </a:p>
          <a:p>
            <a:pPr fontAlgn="t"/>
            <a:r>
              <a:rPr lang="fr-BE" altLang="fr-FR" sz="1400" u="none" dirty="0"/>
              <a:t>Personne (…) dont le manque ou la réduction d’autonomie est établi</a:t>
            </a:r>
            <a:r>
              <a:rPr lang="fr-FR" altLang="fr-FR" sz="1400" u="none" dirty="0"/>
              <a:t>.</a:t>
            </a:r>
            <a:endParaRPr lang="fr-BE" altLang="fr-FR" sz="1400" u="none" dirty="0"/>
          </a:p>
          <a:p>
            <a:pPr eaLnBrk="1" hangingPunct="1">
              <a:buFontTx/>
              <a:buNone/>
            </a:pPr>
            <a:endParaRPr lang="fr-FR" altLang="fr-FR" sz="1400" dirty="0" smtClean="0"/>
          </a:p>
          <a:p>
            <a:pPr eaLnBrk="1" hangingPunct="1">
              <a:buFontTx/>
              <a:buNone/>
            </a:pPr>
            <a:r>
              <a:rPr lang="fr-FR" altLang="fr-FR" sz="1400" dirty="0" smtClean="0"/>
              <a:t>Enseignement spécialisé (décret 3.03.2004)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BE" altLang="fr-FR" sz="1400" u="none" dirty="0"/>
              <a:t>L'enseignement spécialisé est destiné aux enfants et </a:t>
            </a:r>
            <a:r>
              <a:rPr lang="fr-BE" altLang="fr-FR" sz="1400" u="none" dirty="0" smtClean="0"/>
              <a:t>aux adolescents </a:t>
            </a:r>
            <a:r>
              <a:rPr lang="fr-BE" altLang="fr-FR" sz="1400" u="none" dirty="0"/>
              <a:t>qui, sur la base d'un rapport d’inscription effectué par les </a:t>
            </a:r>
            <a:r>
              <a:rPr lang="fr-BE" altLang="fr-FR" sz="1400" u="none" dirty="0" smtClean="0"/>
              <a:t>institutions définies </a:t>
            </a:r>
            <a:r>
              <a:rPr lang="fr-BE" altLang="fr-FR" sz="1400" u="none" dirty="0"/>
              <a:t>à l'article 12 doivent bénéficier d'un enseignement adapté en raison de </a:t>
            </a:r>
            <a:r>
              <a:rPr lang="fr-BE" altLang="fr-FR" sz="1400" u="none" dirty="0" smtClean="0"/>
              <a:t>leurs besoins </a:t>
            </a:r>
            <a:r>
              <a:rPr lang="fr-BE" altLang="fr-FR" sz="1400" u="none" dirty="0"/>
              <a:t>spécifiques et de leurs possibilités pédagogiques.</a:t>
            </a:r>
            <a:endParaRPr lang="fr-FR" altLang="fr-FR" sz="1400" u="none" dirty="0"/>
          </a:p>
          <a:p>
            <a:pPr eaLnBrk="1" hangingPunct="1">
              <a:buFontTx/>
              <a:buNone/>
            </a:pPr>
            <a:endParaRPr lang="fr-BE" altLang="fr-FR" sz="1400" dirty="0"/>
          </a:p>
          <a:p>
            <a:pPr eaLnBrk="1" hangingPunct="1">
              <a:buFontTx/>
              <a:buNone/>
            </a:pPr>
            <a:r>
              <a:rPr lang="fr-FR" altLang="fr-FR" sz="1400" u="sng" dirty="0"/>
              <a:t>Décret wallon du 6 avril 1995 (intégré au code wallon de l’action sociale et de la santé)</a:t>
            </a:r>
            <a:endParaRPr lang="fr-BE" altLang="fr-FR" sz="1400" dirty="0"/>
          </a:p>
          <a:p>
            <a:pPr eaLnBrk="1" hangingPunct="1"/>
            <a:r>
              <a:rPr lang="fr-BE" altLang="fr-FR" sz="1400" i="1" u="none" dirty="0"/>
              <a:t>toute personne présentant une limitation importante de ses capacités d’intégration sociale ou professionnelle suite à une altération de ses facultés mentales, sensorielles ou physiques, qui engendre la nécessité d’une intervention de la société.</a:t>
            </a:r>
            <a:endParaRPr lang="fr-BE" altLang="fr-FR" sz="1400" u="none" dirty="0"/>
          </a:p>
          <a:p>
            <a:pPr eaLnBrk="1" hangingPunct="1">
              <a:buFontTx/>
              <a:buNone/>
            </a:pPr>
            <a:endParaRPr lang="fr-FR" altLang="fr-FR" sz="1400" dirty="0" smtClean="0"/>
          </a:p>
          <a:p>
            <a:pPr eaLnBrk="1" hangingPunct="1">
              <a:buFontTx/>
              <a:buNone/>
            </a:pPr>
            <a:r>
              <a:rPr lang="fr-FR" altLang="fr-FR" sz="1400" u="sng" dirty="0" smtClean="0"/>
              <a:t>Décret enseignement supérieur inclusif</a:t>
            </a:r>
          </a:p>
          <a:p>
            <a:r>
              <a:rPr lang="fr-FR" altLang="fr-FR" sz="1400" u="none" dirty="0" smtClean="0"/>
              <a:t>L</a:t>
            </a:r>
            <a:r>
              <a:rPr lang="fr-BE" altLang="fr-FR" sz="1400" u="none" dirty="0" smtClean="0"/>
              <a:t>'étudiant </a:t>
            </a:r>
            <a:r>
              <a:rPr lang="fr-BE" altLang="fr-FR" sz="1400" u="none" dirty="0"/>
              <a:t>présentant une déficience avérée, un trouble </a:t>
            </a:r>
            <a:r>
              <a:rPr lang="fr-BE" altLang="fr-FR" sz="1400" u="none" dirty="0" smtClean="0"/>
              <a:t>spécifique d'apprentissage </a:t>
            </a:r>
            <a:r>
              <a:rPr lang="fr-BE" altLang="fr-FR" sz="1400" u="none" dirty="0"/>
              <a:t>ou une maladie invalidante dont l'interaction avec </a:t>
            </a:r>
            <a:r>
              <a:rPr lang="fr-BE" altLang="fr-FR" sz="1400" u="none" dirty="0" smtClean="0"/>
              <a:t>diverses barrières </a:t>
            </a:r>
            <a:r>
              <a:rPr lang="fr-BE" altLang="fr-FR" sz="1400" u="none" dirty="0"/>
              <a:t>peut faire obstacle à la pleine et effective participation à sa </a:t>
            </a:r>
            <a:r>
              <a:rPr lang="fr-BE" altLang="fr-FR" sz="1400" u="none" dirty="0" smtClean="0"/>
              <a:t>vie académique </a:t>
            </a:r>
            <a:r>
              <a:rPr lang="fr-BE" altLang="fr-FR" sz="1400" u="none" dirty="0"/>
              <a:t>sur la base de l'égalité avec les </a:t>
            </a:r>
            <a:r>
              <a:rPr lang="fr-BE" altLang="fr-FR" sz="1400" u="none" dirty="0" smtClean="0"/>
              <a:t>autres</a:t>
            </a:r>
          </a:p>
          <a:p>
            <a:pPr marL="0" indent="0">
              <a:buNone/>
            </a:pPr>
            <a:endParaRPr lang="fr-BE" altLang="fr-FR" sz="1400" dirty="0" smtClean="0"/>
          </a:p>
          <a:p>
            <a:pPr eaLnBrk="1" hangingPunct="1"/>
            <a:endParaRPr lang="fr-BE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91376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BE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Deux visions :</a:t>
            </a:r>
            <a:endParaRPr lang="fr-B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dirty="0" smtClean="0"/>
              <a:t>Modèle « médical » :</a:t>
            </a:r>
          </a:p>
          <a:p>
            <a:r>
              <a:rPr lang="fr-BE" u="none" dirty="0" smtClean="0"/>
              <a:t>Focus sur les incapacités de la personne</a:t>
            </a:r>
          </a:p>
          <a:p>
            <a:r>
              <a:rPr lang="fr-BE" u="none" dirty="0" smtClean="0"/>
              <a:t>On parle de personne handicapée</a:t>
            </a:r>
          </a:p>
          <a:p>
            <a:r>
              <a:rPr lang="fr-BE" u="none" dirty="0" smtClean="0"/>
              <a:t>On parle de personnes </a:t>
            </a:r>
            <a:r>
              <a:rPr lang="fr-BE" i="1" u="none" dirty="0" smtClean="0"/>
              <a:t>handicapées en situation de travail</a:t>
            </a:r>
          </a:p>
          <a:p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Modèle « social » :</a:t>
            </a:r>
          </a:p>
          <a:p>
            <a:r>
              <a:rPr lang="fr-BE" u="none" dirty="0" smtClean="0"/>
              <a:t>Focus sur l’environnement de la personne</a:t>
            </a:r>
          </a:p>
          <a:p>
            <a:r>
              <a:rPr lang="fr-BE" u="none" dirty="0" smtClean="0"/>
              <a:t>On parle de personne en situation de handicap</a:t>
            </a:r>
          </a:p>
          <a:p>
            <a:r>
              <a:rPr lang="fr-BE" u="none" dirty="0" smtClean="0"/>
              <a:t>On parle de personnes </a:t>
            </a:r>
            <a:r>
              <a:rPr lang="fr-BE" i="1" u="none" dirty="0" smtClean="0"/>
              <a:t>en situation de handicap à l’emploi</a:t>
            </a:r>
            <a:endParaRPr lang="fr-BE" i="1" u="none" dirty="0"/>
          </a:p>
        </p:txBody>
      </p:sp>
    </p:spTree>
    <p:extLst>
      <p:ext uri="{BB962C8B-B14F-4D97-AF65-F5344CB8AC3E}">
        <p14:creationId xmlns:p14="http://schemas.microsoft.com/office/powerpoint/2010/main" val="10392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4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notion de Handicap </a:t>
            </a:r>
            <a:endParaRPr lang="fr-BE" sz="44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fr-BE" sz="2000" i="1" dirty="0" smtClean="0"/>
          </a:p>
          <a:p>
            <a:pPr marL="0" indent="0">
              <a:buNone/>
            </a:pPr>
            <a:r>
              <a:rPr lang="fr-BE" sz="2000" i="1" u="none" dirty="0" smtClean="0"/>
              <a:t>Classification internat. Déficiences, Incapacités, Handicap (OMS1980) :</a:t>
            </a:r>
          </a:p>
          <a:p>
            <a:pPr marL="0" indent="0">
              <a:buNone/>
            </a:pPr>
            <a:endParaRPr lang="fr-BE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i="1" dirty="0" smtClean="0"/>
          </a:p>
          <a:p>
            <a:pPr marL="0" indent="0">
              <a:buNone/>
            </a:pPr>
            <a:endParaRPr lang="fr-BE" sz="2000" i="1" u="none" dirty="0" smtClean="0"/>
          </a:p>
          <a:p>
            <a:pPr marL="0" indent="0">
              <a:buNone/>
            </a:pPr>
            <a:endParaRPr lang="fr-BE" sz="2000" i="1" u="none" dirty="0"/>
          </a:p>
          <a:p>
            <a:pPr marL="0" indent="0">
              <a:buNone/>
            </a:pPr>
            <a:endParaRPr lang="fr-BE" i="1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i="1" dirty="0">
              <a:solidFill>
                <a:srgbClr val="FF0000"/>
              </a:solidFill>
            </a:endParaRPr>
          </a:p>
          <a:p>
            <a:endParaRPr lang="fr-BE" dirty="0"/>
          </a:p>
        </p:txBody>
      </p:sp>
      <p:sp>
        <p:nvSpPr>
          <p:cNvPr id="6" name="Rectangle 5"/>
          <p:cNvSpPr/>
          <p:nvPr/>
        </p:nvSpPr>
        <p:spPr>
          <a:xfrm>
            <a:off x="3059832" y="2924945"/>
            <a:ext cx="1584176" cy="792088"/>
          </a:xfrm>
          <a:prstGeom prst="rect">
            <a:avLst/>
          </a:prstGeom>
          <a:solidFill>
            <a:srgbClr val="F4FD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/>
                </a:solidFill>
              </a:rPr>
              <a:t>Déficiences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32040" y="2924944"/>
            <a:ext cx="1800200" cy="792088"/>
          </a:xfrm>
          <a:prstGeom prst="rect">
            <a:avLst/>
          </a:prstGeom>
          <a:solidFill>
            <a:srgbClr val="F4FD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/>
                </a:solidFill>
              </a:rPr>
              <a:t>Incapacités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20272" y="2924944"/>
            <a:ext cx="1634480" cy="792088"/>
          </a:xfrm>
          <a:prstGeom prst="rect">
            <a:avLst/>
          </a:prstGeom>
          <a:solidFill>
            <a:srgbClr val="F4FD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/>
                </a:solidFill>
              </a:rPr>
              <a:t>HANDICAPS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2924944"/>
            <a:ext cx="2232248" cy="792088"/>
          </a:xfrm>
          <a:prstGeom prst="rect">
            <a:avLst/>
          </a:prstGeom>
          <a:solidFill>
            <a:srgbClr val="F4FDA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b="1" dirty="0" smtClean="0">
                <a:solidFill>
                  <a:schemeClr val="tx1"/>
                </a:solidFill>
              </a:rPr>
              <a:t>Maladie/problème</a:t>
            </a:r>
            <a:endParaRPr lang="fr-BE" b="1" dirty="0">
              <a:solidFill>
                <a:schemeClr val="tx1"/>
              </a:solidFill>
            </a:endParaRPr>
          </a:p>
        </p:txBody>
      </p:sp>
      <p:sp>
        <p:nvSpPr>
          <p:cNvPr id="10" name="Flèche droite 9"/>
          <p:cNvSpPr/>
          <p:nvPr/>
        </p:nvSpPr>
        <p:spPr>
          <a:xfrm>
            <a:off x="2492320" y="3448424"/>
            <a:ext cx="978408" cy="26860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Flèche droite 10"/>
          <p:cNvSpPr/>
          <p:nvPr/>
        </p:nvSpPr>
        <p:spPr>
          <a:xfrm>
            <a:off x="4038240" y="3448424"/>
            <a:ext cx="1173280" cy="26860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Flèche droite 11"/>
          <p:cNvSpPr/>
          <p:nvPr/>
        </p:nvSpPr>
        <p:spPr>
          <a:xfrm flipV="1">
            <a:off x="6210182" y="3448424"/>
            <a:ext cx="1332148" cy="268608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877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471487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sz="4000" dirty="0" smtClean="0">
                <a:solidFill>
                  <a:srgbClr val="7030A0"/>
                </a:solidFill>
              </a:rPr>
              <a:t>La notion de Handicap </a:t>
            </a:r>
            <a:endParaRPr lang="fr-BE" sz="4000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fr-BE" sz="1400" i="1" dirty="0" smtClean="0"/>
          </a:p>
          <a:p>
            <a:pPr marL="0" indent="0">
              <a:buNone/>
            </a:pPr>
            <a:r>
              <a:rPr lang="fr-BE" sz="2000" i="1" u="none" dirty="0" smtClean="0"/>
              <a:t>Classification internat. du fonctionnement , du handicap et de la santé (CIF – OMS - 2001)</a:t>
            </a:r>
          </a:p>
          <a:p>
            <a:pPr marL="0" indent="0">
              <a:buNone/>
            </a:pPr>
            <a:endParaRPr lang="fr-BE" i="1" u="none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r-BE" i="1" dirty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sz="2000" i="1" dirty="0" smtClean="0"/>
          </a:p>
          <a:p>
            <a:pPr marL="0" indent="0">
              <a:buNone/>
            </a:pPr>
            <a:endParaRPr lang="fr-BE" i="1" dirty="0" smtClean="0">
              <a:solidFill>
                <a:srgbClr val="FF000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fr-BE" i="1" dirty="0">
              <a:solidFill>
                <a:srgbClr val="FF0000"/>
              </a:solidFill>
            </a:endParaRPr>
          </a:p>
          <a:p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" y="2093045"/>
            <a:ext cx="9115425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404665"/>
            <a:ext cx="814724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45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5400600"/>
          </a:xfrm>
        </p:spPr>
        <p:txBody>
          <a:bodyPr/>
          <a:lstStyle/>
          <a:p>
            <a:pPr lvl="0" algn="ctr" fontAlgn="auto">
              <a:spcBef>
                <a:spcPct val="20000"/>
              </a:spcBef>
              <a:spcAft>
                <a:spcPts val="0"/>
              </a:spcAft>
            </a:pPr>
            <a:r>
              <a:rPr lang="fr-BE" sz="3200" b="1" dirty="0" smtClean="0"/>
              <a:t>Quelques données statistiques sur l’emploi des personnes handicapées</a:t>
            </a:r>
            <a:r>
              <a:rPr lang="fr-BE" sz="3200" b="1" dirty="0" smtClean="0">
                <a:solidFill>
                  <a:srgbClr val="FF0000"/>
                </a:solidFill>
              </a:rPr>
              <a:t/>
            </a:r>
            <a:br>
              <a:rPr lang="fr-BE" sz="3200" b="1" dirty="0" smtClean="0">
                <a:solidFill>
                  <a:srgbClr val="FF0000"/>
                </a:solidFill>
              </a:rPr>
            </a:br>
            <a:r>
              <a:rPr lang="fr-BE" sz="3600" b="1" dirty="0" smtClean="0">
                <a:solidFill>
                  <a:srgbClr val="FF0000"/>
                </a:solidFill>
              </a:rPr>
              <a:t/>
            </a:r>
            <a:br>
              <a:rPr lang="fr-BE" sz="3600" b="1" dirty="0" smtClean="0">
                <a:solidFill>
                  <a:srgbClr val="FF0000"/>
                </a:solidFill>
              </a:rPr>
            </a:br>
            <a:r>
              <a:rPr lang="fr-BE" sz="3600" b="1" dirty="0" smtClean="0">
                <a:solidFill>
                  <a:srgbClr val="FF0000"/>
                </a:solidFill>
              </a:rPr>
              <a:t/>
            </a:r>
            <a:br>
              <a:rPr lang="fr-BE" sz="3600" b="1" dirty="0" smtClean="0">
                <a:solidFill>
                  <a:srgbClr val="FF0000"/>
                </a:solidFill>
              </a:rPr>
            </a:br>
            <a:r>
              <a:rPr lang="fr-BE" sz="1300" u="none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SOURCE PRINCIPALE : ENQUETE SUR LES FORCES DE TRAVAIL </a:t>
            </a:r>
            <a:br>
              <a:rPr lang="fr-BE" sz="1300" u="none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</a:br>
            <a:r>
              <a:rPr lang="fr-BE" sz="1300" u="none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M</a:t>
            </a:r>
            <a:r>
              <a:rPr lang="fr-BE" sz="1000" u="none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odule ad hoc</a:t>
            </a:r>
            <a:r>
              <a:rPr lang="fr-BE" sz="1300" u="none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 </a:t>
            </a:r>
            <a:r>
              <a:rPr lang="fr-BE" sz="1000" u="none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sur "L'emploi des personnes avec des problèmes de santé de longue durée ou des difficultés de longue durée </a:t>
            </a:r>
            <a:br>
              <a:rPr lang="fr-BE" sz="1000" u="none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</a:br>
            <a:r>
              <a:rPr lang="fr-BE" sz="1000" u="none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à accomplir certaines activités quotidiennes" </a:t>
            </a:r>
            <a:r>
              <a:rPr lang="fr-BE" sz="1300" u="none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- 2011</a:t>
            </a:r>
            <a:br>
              <a:rPr lang="fr-BE" sz="1300" u="none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</a:br>
            <a:r>
              <a:rPr lang="fr-BE" sz="1000" u="none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  <a:hlinkClick r:id="rId2"/>
              </a:rPr>
              <a:t>http://economie.fgov.be/fr/statistiques/chiffres/travailvie/participation/</a:t>
            </a:r>
            <a:r>
              <a:rPr lang="fr-BE" sz="1000" u="none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t> </a:t>
            </a:r>
            <a:br>
              <a:rPr lang="fr-BE" sz="1000" u="none" kern="1200" dirty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</a:br>
            <a:endParaRPr lang="fr-BE" sz="2000" u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7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Thème Office">
  <a:themeElements>
    <a:clrScheme name="AViQ">
      <a:dk1>
        <a:srgbClr val="564F51"/>
      </a:dk1>
      <a:lt1>
        <a:sysClr val="window" lastClr="FFFFFF"/>
      </a:lt1>
      <a:dk2>
        <a:srgbClr val="564F51"/>
      </a:dk2>
      <a:lt2>
        <a:srgbClr val="C9C5C6"/>
      </a:lt2>
      <a:accent1>
        <a:srgbClr val="E74011"/>
      </a:accent1>
      <a:accent2>
        <a:srgbClr val="EC6608"/>
      </a:accent2>
      <a:accent3>
        <a:srgbClr val="F9B000"/>
      </a:accent3>
      <a:accent4>
        <a:srgbClr val="972C03"/>
      </a:accent4>
      <a:accent5>
        <a:srgbClr val="E73E11"/>
      </a:accent5>
      <a:accent6>
        <a:srgbClr val="F18500"/>
      </a:accent6>
      <a:hlink>
        <a:srgbClr val="0000FF"/>
      </a:hlink>
      <a:folHlink>
        <a:srgbClr val="800080"/>
      </a:folHlink>
    </a:clrScheme>
    <a:fontScheme name="Aviq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Thème Office">
  <a:themeElements>
    <a:clrScheme name="AViQ">
      <a:dk1>
        <a:srgbClr val="564F51"/>
      </a:dk1>
      <a:lt1>
        <a:sysClr val="window" lastClr="FFFFFF"/>
      </a:lt1>
      <a:dk2>
        <a:srgbClr val="564F51"/>
      </a:dk2>
      <a:lt2>
        <a:srgbClr val="C9C5C6"/>
      </a:lt2>
      <a:accent1>
        <a:srgbClr val="E74011"/>
      </a:accent1>
      <a:accent2>
        <a:srgbClr val="EC6608"/>
      </a:accent2>
      <a:accent3>
        <a:srgbClr val="F9B000"/>
      </a:accent3>
      <a:accent4>
        <a:srgbClr val="972C03"/>
      </a:accent4>
      <a:accent5>
        <a:srgbClr val="E73E11"/>
      </a:accent5>
      <a:accent6>
        <a:srgbClr val="F18500"/>
      </a:accent6>
      <a:hlink>
        <a:srgbClr val="0000FF"/>
      </a:hlink>
      <a:folHlink>
        <a:srgbClr val="800080"/>
      </a:folHlink>
    </a:clrScheme>
    <a:fontScheme name="Aviq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4_Thème Office">
  <a:themeElements>
    <a:clrScheme name="AViQ">
      <a:dk1>
        <a:srgbClr val="564F51"/>
      </a:dk1>
      <a:lt1>
        <a:sysClr val="window" lastClr="FFFFFF"/>
      </a:lt1>
      <a:dk2>
        <a:srgbClr val="564F51"/>
      </a:dk2>
      <a:lt2>
        <a:srgbClr val="C9C5C6"/>
      </a:lt2>
      <a:accent1>
        <a:srgbClr val="E74011"/>
      </a:accent1>
      <a:accent2>
        <a:srgbClr val="EC6608"/>
      </a:accent2>
      <a:accent3>
        <a:srgbClr val="F9B000"/>
      </a:accent3>
      <a:accent4>
        <a:srgbClr val="972C03"/>
      </a:accent4>
      <a:accent5>
        <a:srgbClr val="E73E11"/>
      </a:accent5>
      <a:accent6>
        <a:srgbClr val="F18500"/>
      </a:accent6>
      <a:hlink>
        <a:srgbClr val="0000FF"/>
      </a:hlink>
      <a:folHlink>
        <a:srgbClr val="800080"/>
      </a:folHlink>
    </a:clrScheme>
    <a:fontScheme name="Aviq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_Thème Office">
  <a:themeElements>
    <a:clrScheme name="AViQ">
      <a:dk1>
        <a:srgbClr val="564F51"/>
      </a:dk1>
      <a:lt1>
        <a:sysClr val="window" lastClr="FFFFFF"/>
      </a:lt1>
      <a:dk2>
        <a:srgbClr val="564F51"/>
      </a:dk2>
      <a:lt2>
        <a:srgbClr val="C9C5C6"/>
      </a:lt2>
      <a:accent1>
        <a:srgbClr val="E74011"/>
      </a:accent1>
      <a:accent2>
        <a:srgbClr val="EC6608"/>
      </a:accent2>
      <a:accent3>
        <a:srgbClr val="F9B000"/>
      </a:accent3>
      <a:accent4>
        <a:srgbClr val="972C03"/>
      </a:accent4>
      <a:accent5>
        <a:srgbClr val="E73E11"/>
      </a:accent5>
      <a:accent6>
        <a:srgbClr val="F18500"/>
      </a:accent6>
      <a:hlink>
        <a:srgbClr val="0000FF"/>
      </a:hlink>
      <a:folHlink>
        <a:srgbClr val="800080"/>
      </a:folHlink>
    </a:clrScheme>
    <a:fontScheme name="Aviq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0_Thème Office">
  <a:themeElements>
    <a:clrScheme name="AViQ">
      <a:dk1>
        <a:srgbClr val="564F51"/>
      </a:dk1>
      <a:lt1>
        <a:sysClr val="window" lastClr="FFFFFF"/>
      </a:lt1>
      <a:dk2>
        <a:srgbClr val="564F51"/>
      </a:dk2>
      <a:lt2>
        <a:srgbClr val="C9C5C6"/>
      </a:lt2>
      <a:accent1>
        <a:srgbClr val="E74011"/>
      </a:accent1>
      <a:accent2>
        <a:srgbClr val="EC6608"/>
      </a:accent2>
      <a:accent3>
        <a:srgbClr val="F9B000"/>
      </a:accent3>
      <a:accent4>
        <a:srgbClr val="972C03"/>
      </a:accent4>
      <a:accent5>
        <a:srgbClr val="E73E11"/>
      </a:accent5>
      <a:accent6>
        <a:srgbClr val="F18500"/>
      </a:accent6>
      <a:hlink>
        <a:srgbClr val="0000FF"/>
      </a:hlink>
      <a:folHlink>
        <a:srgbClr val="800080"/>
      </a:folHlink>
    </a:clrScheme>
    <a:fontScheme name="Aviq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Modèle par défaut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Modèle par défaut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1317</Words>
  <Application>Microsoft Office PowerPoint</Application>
  <PresentationFormat>Affichage à l'écran (4:3)</PresentationFormat>
  <Paragraphs>264</Paragraphs>
  <Slides>39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39</vt:i4>
      </vt:variant>
    </vt:vector>
  </HeadingPairs>
  <TitlesOfParts>
    <vt:vector size="52" baseType="lpstr">
      <vt:lpstr>Microsoft YaHei</vt:lpstr>
      <vt:lpstr>Arial</vt:lpstr>
      <vt:lpstr>Arial Rounded MT Bold</vt:lpstr>
      <vt:lpstr>Calibri</vt:lpstr>
      <vt:lpstr>Calibri Light</vt:lpstr>
      <vt:lpstr>Verdana</vt:lpstr>
      <vt:lpstr>Wingdings</vt:lpstr>
      <vt:lpstr>5_Thème Office</vt:lpstr>
      <vt:lpstr>7_Thème Office</vt:lpstr>
      <vt:lpstr>14_Thème Office</vt:lpstr>
      <vt:lpstr>16_Thème Office</vt:lpstr>
      <vt:lpstr>20_Thème Office</vt:lpstr>
      <vt:lpstr>Office Theme</vt:lpstr>
      <vt:lpstr>Présentation PowerPoint</vt:lpstr>
      <vt:lpstr>Présentation PowerPoint</vt:lpstr>
      <vt:lpstr>Présentation PowerPoint</vt:lpstr>
      <vt:lpstr>Quelques définitions officielles ...</vt:lpstr>
      <vt:lpstr>Deux visions :</vt:lpstr>
      <vt:lpstr>Présentation PowerPoint</vt:lpstr>
      <vt:lpstr>Présentation PowerPoint</vt:lpstr>
      <vt:lpstr>Présentation PowerPoint</vt:lpstr>
      <vt:lpstr>Quelques données statistiques sur l’emploi des personnes handicapées   SOURCE PRINCIPALE : ENQUETE SUR LES FORCES DE TRAVAIL  Module ad hoc sur "L'emploi des personnes avec des problèmes de santé de longue durée ou des difficultés de longue durée  à accomplir certaines activités quotidiennes" - 2011 http://economie.fgov.be/fr/statistiques/chiffres/travailvie/participation/  </vt:lpstr>
      <vt:lpstr>Présentation PowerPoint</vt:lpstr>
      <vt:lpstr>Contexte de l’enquête EFT</vt:lpstr>
      <vt:lpstr>PREVALENCE DU HANDICAP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Mais aussi …</vt:lpstr>
      <vt:lpstr>Présentation PowerPoint</vt:lpstr>
      <vt:lpstr>Présentation PowerPoint</vt:lpstr>
      <vt:lpstr>L’AViQ</vt:lpstr>
      <vt:lpstr>Plusieurs façons d’agir :</vt:lpstr>
      <vt:lpstr>TROIS « CLIENTS » :</vt:lpstr>
      <vt:lpstr>1er client: les PH</vt:lpstr>
      <vt:lpstr>Présentation PowerPoint</vt:lpstr>
      <vt:lpstr>Un 2ème client :  les opérateurs d’insertion </vt:lpstr>
      <vt:lpstr>4 principes</vt:lpstr>
      <vt:lpstr>Un 3ème client : les entreprises</vt:lpstr>
      <vt:lpstr>Entreprises: actions menées</vt:lpstr>
      <vt:lpstr>Conditions d’admission </vt:lpstr>
      <vt:lpstr>Quatre « familles » d’aides (chiffres 2016)</vt:lpstr>
      <vt:lpstr>Des aides financières pas toujours indispensables …</vt:lpstr>
      <vt:lpstr>DEUX AMBITIONS</vt:lpstr>
      <vt:lpstr>Encouragement à l’embauche</vt:lpstr>
      <vt:lpstr>Aide au maintien à l’emploi</vt:lpstr>
      <vt:lpstr>Maintenir à l’emploi, c’est: </vt:lpstr>
      <vt:lpstr>Présentation PowerPoint</vt:lpstr>
    </vt:vector>
  </TitlesOfParts>
  <Company>AWIPH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phw00</dc:creator>
  <cp:lastModifiedBy>FOHAL Luc</cp:lastModifiedBy>
  <cp:revision>72</cp:revision>
  <cp:lastPrinted>2017-03-01T09:19:54Z</cp:lastPrinted>
  <dcterms:created xsi:type="dcterms:W3CDTF">2011-03-07T12:58:57Z</dcterms:created>
  <dcterms:modified xsi:type="dcterms:W3CDTF">2017-03-06T08:37:50Z</dcterms:modified>
</cp:coreProperties>
</file>